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317" r:id="rId5"/>
    <p:sldId id="319" r:id="rId6"/>
    <p:sldId id="318" r:id="rId7"/>
    <p:sldId id="321" r:id="rId8"/>
    <p:sldId id="320" r:id="rId9"/>
    <p:sldId id="323" r:id="rId10"/>
    <p:sldId id="322" r:id="rId11"/>
    <p:sldId id="324" r:id="rId12"/>
    <p:sldId id="325" r:id="rId13"/>
    <p:sldId id="326"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94" autoAdjust="0"/>
    <p:restoredTop sz="79157" autoAdjust="0"/>
  </p:normalViewPr>
  <p:slideViewPr>
    <p:cSldViewPr snapToGrid="0">
      <p:cViewPr varScale="1">
        <p:scale>
          <a:sx n="90" d="100"/>
          <a:sy n="90" d="100"/>
        </p:scale>
        <p:origin x="1284"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E65437-55FB-4F61-B70D-9CA44B5B3848}" type="datetimeFigureOut">
              <a:rPr kumimoji="1" lang="ja-JP" altLang="en-US" smtClean="0"/>
              <a:t>2022/10/11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090C6-4279-4CFD-AECF-87838A7BD5FA}" type="slidenum">
              <a:rPr kumimoji="1" lang="ja-JP" altLang="en-US" smtClean="0"/>
              <a:t>‹#›</a:t>
            </a:fld>
            <a:endParaRPr kumimoji="1" lang="ja-JP" altLang="en-US"/>
          </a:p>
        </p:txBody>
      </p:sp>
    </p:spTree>
    <p:extLst>
      <p:ext uri="{BB962C8B-B14F-4D97-AF65-F5344CB8AC3E}">
        <p14:creationId xmlns:p14="http://schemas.microsoft.com/office/powerpoint/2010/main" val="28090555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想像力は、全ての文明の根本である。</a:t>
            </a:r>
            <a:endParaRPr kumimoji="1" lang="en-US" altLang="ja-JP" dirty="0"/>
          </a:p>
          <a:p>
            <a:r>
              <a:rPr kumimoji="1" lang="en-US" altLang="ja-JP" dirty="0"/>
              <a:t>Imagination=</a:t>
            </a:r>
            <a:r>
              <a:rPr kumimoji="1" lang="ja-JP" altLang="en-US" dirty="0"/>
              <a:t>「想像力」が主語、</a:t>
            </a:r>
            <a:r>
              <a:rPr kumimoji="1" lang="en-US" altLang="ja-JP" dirty="0"/>
              <a:t>is</a:t>
            </a:r>
            <a:r>
              <a:rPr kumimoji="1" lang="ja-JP" altLang="en-US" dirty="0"/>
              <a:t>が動詞。</a:t>
            </a:r>
            <a:r>
              <a:rPr kumimoji="1" lang="en-US" altLang="ja-JP" dirty="0"/>
              <a:t>Root</a:t>
            </a:r>
            <a:r>
              <a:rPr kumimoji="1" lang="ja-JP" altLang="en-US" dirty="0"/>
              <a:t>はただの「根」ではなく、文脈から「根本」くらいの訳にする。</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a:t>
            </a:fld>
            <a:endParaRPr kumimoji="1" lang="ja-JP" altLang="en-US"/>
          </a:p>
        </p:txBody>
      </p:sp>
    </p:spTree>
    <p:extLst>
      <p:ext uri="{BB962C8B-B14F-4D97-AF65-F5344CB8AC3E}">
        <p14:creationId xmlns:p14="http://schemas.microsoft.com/office/powerpoint/2010/main" val="800316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効果的であるためには、写真は大変くっきりとしているべきである。</a:t>
            </a:r>
            <a:endParaRPr kumimoji="1" lang="en-US" altLang="ja-JP" dirty="0"/>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To be effective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は，で切られ、その後に</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pictures should be very clear. </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とう文が来ているので不定詞の副詞的用法（文全体にかかる）と判断。</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a:t>不定詞には名詞的用法、形容詞的用法、副詞的用法がある。忘れた人はネットでこのキーワードを使って検索して自分で調べてください。</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10</a:t>
            </a:fld>
            <a:endParaRPr kumimoji="1" lang="ja-JP" altLang="en-US"/>
          </a:p>
        </p:txBody>
      </p:sp>
    </p:spTree>
    <p:extLst>
      <p:ext uri="{BB962C8B-B14F-4D97-AF65-F5344CB8AC3E}">
        <p14:creationId xmlns:p14="http://schemas.microsoft.com/office/powerpoint/2010/main" val="848387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コミュニケーションの改善は、人々に新しい利益をもたらしてきた。</a:t>
            </a:r>
            <a:endParaRPr kumimoji="1" lang="en-US" altLang="ja-JP" dirty="0"/>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Improvements</a:t>
            </a:r>
            <a:r>
              <a:rPr kumimoji="1" lang="en-US" altLang="ja-JP" dirty="0"/>
              <a:t>=</a:t>
            </a:r>
            <a:r>
              <a:rPr kumimoji="1" lang="ja-JP" altLang="en-US" dirty="0"/>
              <a:t>「改善」が主語、</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in communications=</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「コミュニケーションにおける」</a:t>
            </a:r>
            <a:r>
              <a:rPr kumimoji="1" lang="ja-JP" altLang="en-US" dirty="0"/>
              <a:t>が</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Improvements</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にかかる修飾部分</a:t>
            </a:r>
            <a:r>
              <a:rPr kumimoji="1" lang="ja-JP" altLang="en-US" dirty="0"/>
              <a:t>。動詞は</a:t>
            </a:r>
            <a:r>
              <a:rPr kumimoji="1" lang="en-US" altLang="ja-JP" dirty="0"/>
              <a:t>have</a:t>
            </a:r>
            <a:r>
              <a:rPr kumimoji="1" lang="ja-JP" altLang="en-US" dirty="0"/>
              <a:t>　</a:t>
            </a:r>
            <a:r>
              <a:rPr kumimoji="1" lang="en-US" altLang="ja-JP" dirty="0"/>
              <a:t>given</a:t>
            </a:r>
            <a:r>
              <a:rPr kumimoji="1" lang="ja-JP" altLang="en-US" dirty="0"/>
              <a:t>で</a:t>
            </a:r>
            <a:r>
              <a:rPr kumimoji="1" lang="en-US" altLang="ja-JP" dirty="0"/>
              <a:t>give</a:t>
            </a:r>
            <a:r>
              <a:rPr kumimoji="1" lang="ja-JP" altLang="en-US" dirty="0"/>
              <a:t>の現在完了形。</a:t>
            </a:r>
            <a:r>
              <a:rPr kumimoji="1" lang="en-US" altLang="ja-JP" dirty="0"/>
              <a:t>give A B</a:t>
            </a:r>
            <a:r>
              <a:rPr kumimoji="1" lang="ja-JP" altLang="en-US" dirty="0"/>
              <a:t>は「</a:t>
            </a:r>
            <a:r>
              <a:rPr kumimoji="1" lang="en-US" altLang="ja-JP" dirty="0"/>
              <a:t>A</a:t>
            </a:r>
            <a:r>
              <a:rPr kumimoji="1" lang="ja-JP" altLang="en-US" dirty="0"/>
              <a:t>に</a:t>
            </a:r>
            <a:r>
              <a:rPr kumimoji="1" lang="en-US" altLang="ja-JP" dirty="0"/>
              <a:t>B</a:t>
            </a:r>
            <a:r>
              <a:rPr kumimoji="1" lang="ja-JP" altLang="en-US" dirty="0"/>
              <a:t>を与える」の</a:t>
            </a:r>
            <a:r>
              <a:rPr kumimoji="1" lang="en-US" altLang="ja-JP" dirty="0"/>
              <a:t>4</a:t>
            </a:r>
            <a:r>
              <a:rPr kumimoji="1" lang="ja-JP" altLang="en-US" dirty="0"/>
              <a:t>文型。人々に新しい利益を与えたと</a:t>
            </a:r>
            <a:r>
              <a:rPr kumimoji="1" lang="ja-JP" altLang="en-US"/>
              <a:t>なる。現在完了形は「昔から現在に至るまでずっと何々」という意味なので、上述のような訳とした。</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2</a:t>
            </a:fld>
            <a:endParaRPr kumimoji="1" lang="ja-JP" altLang="en-US"/>
          </a:p>
        </p:txBody>
      </p:sp>
    </p:spTree>
    <p:extLst>
      <p:ext uri="{BB962C8B-B14F-4D97-AF65-F5344CB8AC3E}">
        <p14:creationId xmlns:p14="http://schemas.microsoft.com/office/powerpoint/2010/main" val="3922356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外国語を学ぶことは難しい。</a:t>
            </a:r>
            <a:endParaRPr kumimoji="1" lang="en-US" altLang="ja-JP" dirty="0"/>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Learning a foreign language </a:t>
            </a:r>
            <a:r>
              <a:rPr kumimoji="1" lang="en-US" altLang="ja-JP" dirty="0"/>
              <a:t>=</a:t>
            </a:r>
            <a:r>
              <a:rPr kumimoji="1" lang="ja-JP" altLang="en-US" dirty="0"/>
              <a:t>「国語を学ぶこと」が主語、</a:t>
            </a:r>
            <a:r>
              <a:rPr kumimoji="1" lang="en-US" altLang="ja-JP" dirty="0"/>
              <a:t>is</a:t>
            </a:r>
            <a:r>
              <a:rPr kumimoji="1" lang="ja-JP" altLang="en-US" dirty="0"/>
              <a:t>が動詞。</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Learning</a:t>
            </a:r>
            <a:r>
              <a:rPr kumimoji="1" lang="ja-JP" altLang="en-US" dirty="0"/>
              <a:t>は</a:t>
            </a:r>
            <a:r>
              <a:rPr kumimoji="1" lang="en-US" altLang="ja-JP" dirty="0"/>
              <a:t>learn</a:t>
            </a:r>
            <a:r>
              <a:rPr kumimoji="1" lang="ja-JP" altLang="en-US" dirty="0" err="1"/>
              <a:t>の動</a:t>
            </a:r>
            <a:r>
              <a:rPr kumimoji="1" lang="ja-JP" altLang="en-US" dirty="0"/>
              <a:t>名詞。</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3</a:t>
            </a:fld>
            <a:endParaRPr kumimoji="1" lang="ja-JP" altLang="en-US"/>
          </a:p>
        </p:txBody>
      </p:sp>
    </p:spTree>
    <p:extLst>
      <p:ext uri="{BB962C8B-B14F-4D97-AF65-F5344CB8AC3E}">
        <p14:creationId xmlns:p14="http://schemas.microsoft.com/office/powerpoint/2010/main" val="1570124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見ることは信じることだ、と言われる。</a:t>
            </a:r>
            <a:endParaRPr kumimoji="1" lang="en-US" altLang="ja-JP" dirty="0"/>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は「～ということ」という名詞節を導く接続詞。</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to see, to believe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は不定詞の名詞的用法で「見ること」「信じること」。</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They</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は一般的な人を指し直訳では「人は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以下のことを言う」だが、「</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以下のことと言われる」と訳すとよい。</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It is said that </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～への書き換えはよくある。</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4</a:t>
            </a:fld>
            <a:endParaRPr kumimoji="1" lang="ja-JP" altLang="en-US"/>
          </a:p>
        </p:txBody>
      </p:sp>
    </p:spTree>
    <p:extLst>
      <p:ext uri="{BB962C8B-B14F-4D97-AF65-F5344CB8AC3E}">
        <p14:creationId xmlns:p14="http://schemas.microsoft.com/office/powerpoint/2010/main" val="2838644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歴史が我々に教える重要な教訓は、そういった戦争が避けられないものではない、ということである。</a:t>
            </a:r>
            <a:endParaRPr kumimoji="1" lang="en-US" altLang="ja-JP" dirty="0"/>
          </a:p>
          <a:p>
            <a:r>
              <a:rPr kumimoji="1" lang="en-US" altLang="ja-JP" dirty="0"/>
              <a:t>Is</a:t>
            </a:r>
            <a:r>
              <a:rPr kumimoji="1" lang="ja-JP" altLang="en-US" dirty="0"/>
              <a:t>が動詞とわかれば、その前全部が主語。</a:t>
            </a:r>
            <a:r>
              <a:rPr kumimoji="1" lang="en-US" altLang="ja-JP" dirty="0"/>
              <a:t>That</a:t>
            </a:r>
            <a:r>
              <a:rPr kumimoji="1" lang="ja-JP" altLang="en-US" dirty="0"/>
              <a:t>は「ということ」という名詞節を導く接続詞。</a:t>
            </a:r>
            <a:r>
              <a:rPr kumimoji="1" lang="en-US" altLang="ja-JP" dirty="0"/>
              <a:t>Such=</a:t>
            </a:r>
            <a:r>
              <a:rPr kumimoji="1" lang="ja-JP" altLang="en-US" dirty="0"/>
              <a:t>そんな戦争は避けられないものではないと言う訳ができる。</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5</a:t>
            </a:fld>
            <a:endParaRPr kumimoji="1" lang="ja-JP" altLang="en-US"/>
          </a:p>
        </p:txBody>
      </p:sp>
    </p:spTree>
    <p:extLst>
      <p:ext uri="{BB962C8B-B14F-4D97-AF65-F5344CB8AC3E}">
        <p14:creationId xmlns:p14="http://schemas.microsoft.com/office/powerpoint/2010/main" val="1752897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一日や一年の長さはほとんど変わらない。</a:t>
            </a:r>
            <a:endParaRPr kumimoji="1" lang="en-US" altLang="ja-JP" dirty="0"/>
          </a:p>
          <a:p>
            <a:r>
              <a:rPr kumimoji="1" lang="en-US" altLang="ja-JP" dirty="0"/>
              <a:t>or</a:t>
            </a:r>
            <a:r>
              <a:rPr kumimoji="1" lang="ja-JP" altLang="en-US" dirty="0"/>
              <a:t>は</a:t>
            </a:r>
            <a:r>
              <a:rPr kumimoji="1" lang="en-US" altLang="ja-JP" dirty="0"/>
              <a:t>of a day</a:t>
            </a:r>
            <a:r>
              <a:rPr kumimoji="1" lang="ja-JP" altLang="en-US" dirty="0"/>
              <a:t>と</a:t>
            </a:r>
            <a:r>
              <a:rPr kumimoji="1" lang="en-US" altLang="ja-JP" dirty="0"/>
              <a:t>of</a:t>
            </a:r>
            <a:r>
              <a:rPr kumimoji="1" lang="ja-JP" altLang="en-US" dirty="0"/>
              <a:t> </a:t>
            </a:r>
            <a:r>
              <a:rPr kumimoji="1" lang="en-US" altLang="ja-JP" dirty="0"/>
              <a:t>a</a:t>
            </a:r>
            <a:r>
              <a:rPr kumimoji="1" lang="ja-JP" altLang="en-US" dirty="0"/>
              <a:t> </a:t>
            </a:r>
            <a:r>
              <a:rPr kumimoji="1" lang="en-US" altLang="ja-JP" dirty="0"/>
              <a:t>year</a:t>
            </a:r>
            <a:r>
              <a:rPr kumimoji="1" lang="ja-JP" altLang="en-US" dirty="0"/>
              <a:t>を等しく接続している</a:t>
            </a:r>
            <a:r>
              <a:rPr kumimoji="1" lang="en-US" altLang="ja-JP" dirty="0"/>
              <a:t>(</a:t>
            </a:r>
            <a:r>
              <a:rPr kumimoji="1" lang="ja-JP" altLang="en-US" dirty="0"/>
              <a:t>同じ型の文を接続</a:t>
            </a:r>
            <a:r>
              <a:rPr kumimoji="1" lang="en-US" altLang="ja-JP" dirty="0"/>
              <a:t>)</a:t>
            </a:r>
            <a:r>
              <a:rPr kumimoji="1" lang="ja-JP" altLang="en-US" dirty="0"/>
              <a:t>ので「一日や一年の長さ」となる。</a:t>
            </a:r>
            <a:r>
              <a:rPr kumimoji="1" lang="en-US" altLang="ja-JP" dirty="0"/>
              <a:t>Little</a:t>
            </a:r>
            <a:r>
              <a:rPr kumimoji="1" lang="ja-JP" altLang="en-US" dirty="0"/>
              <a:t>に</a:t>
            </a:r>
            <a:r>
              <a:rPr kumimoji="1" lang="en-US" altLang="ja-JP" dirty="0"/>
              <a:t>a</a:t>
            </a:r>
            <a:r>
              <a:rPr kumimoji="1" lang="ja-JP" altLang="en-US" dirty="0"/>
              <a:t>がついていないので「全く～ない」だったと思い出す。</a:t>
            </a:r>
            <a:endParaRPr kumimoji="1" lang="en-US" altLang="ja-JP" dirty="0"/>
          </a:p>
          <a:p>
            <a:r>
              <a:rPr kumimoji="1" lang="en-US" altLang="ja-JP" dirty="0"/>
              <a:t>But</a:t>
            </a:r>
            <a:r>
              <a:rPr kumimoji="1" lang="ja-JP" altLang="en-US" dirty="0"/>
              <a:t>は</a:t>
            </a:r>
            <a:r>
              <a:rPr kumimoji="1" lang="en-US" altLang="ja-JP" dirty="0"/>
              <a:t>only</a:t>
            </a:r>
            <a:r>
              <a:rPr kumimoji="1" lang="ja-JP" altLang="en-US" dirty="0"/>
              <a:t>みたいな意味でここでは使われ、「ほとんど」や「だけ」位の訳にすればいい。</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but little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で</a:t>
            </a:r>
            <a:r>
              <a:rPr kumimoji="1" lang="ja-JP" altLang="en-US" dirty="0"/>
              <a:t>「変わるけれどもほとんどない」＝「ほとんど変わらない」とでも訳せばいい。</a:t>
            </a:r>
            <a:endParaRPr kumimoji="1" lang="en-US" altLang="ja-JP" dirty="0"/>
          </a:p>
          <a:p>
            <a:r>
              <a:rPr kumimoji="1" lang="ja-JP" altLang="en-US" dirty="0"/>
              <a:t>なお</a:t>
            </a:r>
            <a:r>
              <a:rPr kumimoji="1" lang="en-US" altLang="ja-JP" dirty="0"/>
              <a:t>but</a:t>
            </a:r>
            <a:r>
              <a:rPr kumimoji="1" lang="ja-JP" altLang="en-US" dirty="0"/>
              <a:t>がなく</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little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だ</a:t>
            </a:r>
            <a:r>
              <a:rPr kumimoji="1" lang="ja-JP" altLang="en-US" dirty="0"/>
              <a:t>けなら「全く変わらない」となる。</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6</a:t>
            </a:fld>
            <a:endParaRPr kumimoji="1" lang="ja-JP" altLang="en-US"/>
          </a:p>
        </p:txBody>
      </p:sp>
    </p:spTree>
    <p:extLst>
      <p:ext uri="{BB962C8B-B14F-4D97-AF65-F5344CB8AC3E}">
        <p14:creationId xmlns:p14="http://schemas.microsoft.com/office/powerpoint/2010/main" val="648775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この町の全ての大きな建物は、古いけれどもよい状態にある。</a:t>
            </a:r>
            <a:endParaRPr kumimoji="1" lang="en-US" altLang="ja-JP" dirty="0"/>
          </a:p>
          <a:p>
            <a:r>
              <a:rPr kumimoji="1" lang="ja-JP" altLang="en-US" dirty="0"/>
              <a:t>主語は「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All the large buildings in this town </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」、動詞は「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are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But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が接続させているのは「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old</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」（古い）と「</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in good conditions</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」（よい状態で）</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dirty="0"/>
              <a:t>A but B</a:t>
            </a:r>
            <a:r>
              <a:rPr kumimoji="1" lang="ja-JP" altLang="en-US" dirty="0"/>
              <a:t>＝「</a:t>
            </a:r>
            <a:r>
              <a:rPr kumimoji="1" lang="en-US" altLang="ja-JP" dirty="0"/>
              <a:t>A</a:t>
            </a:r>
            <a:r>
              <a:rPr kumimoji="1" lang="ja-JP" altLang="en-US" dirty="0"/>
              <a:t>だけども</a:t>
            </a:r>
            <a:r>
              <a:rPr kumimoji="1" lang="en-US" altLang="ja-JP" dirty="0"/>
              <a:t>B</a:t>
            </a:r>
            <a:r>
              <a:rPr kumimoji="1" lang="ja-JP" altLang="en-US" dirty="0"/>
              <a:t>」。</a:t>
            </a:r>
            <a:r>
              <a:rPr kumimoji="1" lang="en-US" altLang="ja-JP" dirty="0"/>
              <a:t>not</a:t>
            </a:r>
            <a:r>
              <a:rPr kumimoji="1" lang="ja-JP" altLang="en-US" dirty="0"/>
              <a:t> </a:t>
            </a:r>
            <a:r>
              <a:rPr kumimoji="1" lang="en-US" altLang="ja-JP" dirty="0"/>
              <a:t>A but B</a:t>
            </a:r>
            <a:r>
              <a:rPr kumimoji="1" lang="ja-JP" altLang="en-US" dirty="0"/>
              <a:t>ならば「</a:t>
            </a:r>
            <a:r>
              <a:rPr kumimoji="1" lang="en-US" altLang="ja-JP" dirty="0"/>
              <a:t>A</a:t>
            </a:r>
            <a:r>
              <a:rPr kumimoji="1" lang="ja-JP" altLang="en-US" dirty="0"/>
              <a:t>ではなくて</a:t>
            </a:r>
            <a:r>
              <a:rPr kumimoji="1" lang="en-US" altLang="ja-JP" dirty="0"/>
              <a:t>B</a:t>
            </a:r>
            <a:r>
              <a:rPr kumimoji="1" lang="ja-JP" altLang="en-US" dirty="0"/>
              <a:t>」</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7</a:t>
            </a:fld>
            <a:endParaRPr kumimoji="1" lang="ja-JP" altLang="en-US"/>
          </a:p>
        </p:txBody>
      </p:sp>
    </p:spTree>
    <p:extLst>
      <p:ext uri="{BB962C8B-B14F-4D97-AF65-F5344CB8AC3E}">
        <p14:creationId xmlns:p14="http://schemas.microsoft.com/office/powerpoint/2010/main" val="4029292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失われるべき時間はない。（グズグズしておられん。）</a:t>
            </a:r>
            <a:endParaRPr kumimoji="1" lang="en-US" altLang="ja-JP" dirty="0"/>
          </a:p>
          <a:p>
            <a:r>
              <a:rPr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to be lost</a:t>
            </a:r>
            <a:r>
              <a:rPr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という不定詞は直前の名詞</a:t>
            </a:r>
            <a:r>
              <a:rPr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time</a:t>
            </a:r>
            <a:r>
              <a:rPr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以外にかかるところはない。よって不定詞の形容詞的用法と判断して「</a:t>
            </a:r>
            <a:r>
              <a:rPr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～するべき</a:t>
            </a:r>
            <a:r>
              <a:rPr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」という訳になると判断できるようになろう。</a:t>
            </a:r>
            <a:endParaRPr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dirty="0"/>
              <a:t>なお、形容詞的用法の不定詞の意味としては、「</a:t>
            </a:r>
            <a:r>
              <a:rPr kumimoji="1" lang="ja-JP" altLang="en-US" dirty="0" err="1"/>
              <a:t>～する</a:t>
            </a:r>
            <a:r>
              <a:rPr kumimoji="1" lang="ja-JP" altLang="en-US" dirty="0"/>
              <a:t>ための」「～するべき」が有名かもしれないが、文脈によっては、「～するだろう（</a:t>
            </a:r>
            <a:r>
              <a:rPr kumimoji="1" lang="en-US" altLang="ja-JP" dirty="0"/>
              <a:t>will</a:t>
            </a:r>
            <a:r>
              <a:rPr kumimoji="1" lang="ja-JP" altLang="en-US" dirty="0"/>
              <a:t>）」「</a:t>
            </a:r>
            <a:r>
              <a:rPr kumimoji="1" lang="ja-JP" altLang="en-US" dirty="0" err="1"/>
              <a:t>～すべき</a:t>
            </a:r>
            <a:r>
              <a:rPr kumimoji="1" lang="ja-JP" altLang="en-US" dirty="0"/>
              <a:t>（</a:t>
            </a:r>
            <a:r>
              <a:rPr kumimoji="1" lang="en-US" altLang="ja-JP" dirty="0"/>
              <a:t>should</a:t>
            </a:r>
            <a:r>
              <a:rPr kumimoji="1" lang="ja-JP" altLang="en-US" dirty="0"/>
              <a:t>）」「～できる（</a:t>
            </a:r>
            <a:r>
              <a:rPr kumimoji="1" lang="en-US" altLang="ja-JP" dirty="0"/>
              <a:t>can</a:t>
            </a:r>
            <a:r>
              <a:rPr kumimoji="1" lang="ja-JP" altLang="en-US" dirty="0"/>
              <a:t>）」といった意味の方がしっくりくることもある。</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8</a:t>
            </a:fld>
            <a:endParaRPr kumimoji="1" lang="ja-JP" altLang="en-US"/>
          </a:p>
        </p:txBody>
      </p:sp>
    </p:spTree>
    <p:extLst>
      <p:ext uri="{BB962C8B-B14F-4D97-AF65-F5344CB8AC3E}">
        <p14:creationId xmlns:p14="http://schemas.microsoft.com/office/powerpoint/2010/main" val="2644657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君が去ると決めたことに、私は我慢が出来なくなってしまった。</a:t>
            </a:r>
            <a:endParaRPr kumimoji="1" lang="en-US" altLang="ja-JP" dirty="0"/>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 have lost patience with </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～「私は～に対して忍耐を失ってしまった」＝「私は～に我慢できなくなってしまった」</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your decision to leave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you decide to leave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が元の文だろうなあと推測し「君は去ることを決める」という意味をまずはおこなう。</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dirty="0"/>
              <a:t>With</a:t>
            </a:r>
            <a:r>
              <a:rPr kumimoji="1" lang="ja-JP" altLang="en-US" dirty="0"/>
              <a:t>だから「名詞句」の形にしないと駄目だからこんな形にしたんだろうなあと思えるようになって欲しい。</a:t>
            </a:r>
            <a:endParaRPr kumimoji="1" lang="en-US" altLang="ja-JP" dirty="0"/>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your decision</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の間に、隠れた主語、動詞の関係をしっかり読み取れるようになったらばっちり。</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9</a:t>
            </a:fld>
            <a:endParaRPr kumimoji="1" lang="ja-JP" altLang="en-US"/>
          </a:p>
        </p:txBody>
      </p:sp>
    </p:spTree>
    <p:extLst>
      <p:ext uri="{BB962C8B-B14F-4D97-AF65-F5344CB8AC3E}">
        <p14:creationId xmlns:p14="http://schemas.microsoft.com/office/powerpoint/2010/main" val="3584549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ECCA1E-9A1B-4825-B37F-D4B5AD4A791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C859680-A9F4-4516-8B95-70EECF5C3C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DFCCD05-C869-4EEF-AD8F-79E12370F098}"/>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B44F69D7-1F16-4584-94D5-D7E7BADF0F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4E95E8-9020-40F7-8136-969F1F3A2260}"/>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1014825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49BD94-D039-4DA1-8474-5AD2736E535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B4333B-6180-44DF-A1C0-D1521A70839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518A95-4744-48C9-BCC7-F4F5648A4B6C}"/>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9040C6A1-2368-4342-910C-827B20AD02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AEDFA8-2198-41B4-B16F-371501DAD4FC}"/>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181669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D386B10-C1D6-4550-A1B8-2891E0DBD93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44A006-F66E-48DF-8BE1-38A5621C9B4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5A0FE56-4934-4878-9991-98D8C783884E}"/>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0733836A-70EB-460E-BF96-8DBDB33A035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3B5736-F2E6-4E1E-BA10-7029E2712D53}"/>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12162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837095-2E85-4187-9720-51615D7B15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696105F-21E4-40F6-A3BB-16C4F70C491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D01129-F9DE-4B67-B295-51BEDFF95F82}"/>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B50BFAB1-BBAE-4B37-8A4F-9724FC2C9A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AC8372-4AC7-40D1-B563-FEE265232FCD}"/>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73375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05187-A165-4293-8CE1-DAAD24DEE8D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CAAAA9-3D79-42D0-910D-BBB8A5ACDD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92BCF45-8CBE-437C-88C4-52C1DBBCCAD2}"/>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FE1E6ADA-5CF2-467A-BF25-C37DC5666F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B92E2E-2C96-49EA-8645-AAB7CE728C18}"/>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197045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589215-51AA-4656-AD74-9FE7BD8B0AB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6F3052B-37CC-45AF-A55F-D80ADD78AD7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64FAB7A-164D-4DE8-A2F4-2DC565E581B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24C8502-6A7B-41C9-985C-ABE0DFDFA533}"/>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6" name="フッター プレースホルダー 5">
            <a:extLst>
              <a:ext uri="{FF2B5EF4-FFF2-40B4-BE49-F238E27FC236}">
                <a16:creationId xmlns:a16="http://schemas.microsoft.com/office/drawing/2014/main" id="{72D96046-3953-4813-A643-BF9F5B7B38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2CA31D-DF20-4EC5-A13F-53F03994F82B}"/>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368304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30455F-2B67-4880-884C-2D6E1EF79A7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6C4879C-665F-49A4-B2E4-68C0F07612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0EFCF2C-F699-48A7-8E2F-ACF90FECDBD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E60D111-CD94-421A-965C-0CDBFC800A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4BC4B2C-5259-4003-B2AB-EDC5DF2CA79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C10E8F7-C368-4128-B8AE-F8E7E5942C8C}"/>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8" name="フッター プレースホルダー 7">
            <a:extLst>
              <a:ext uri="{FF2B5EF4-FFF2-40B4-BE49-F238E27FC236}">
                <a16:creationId xmlns:a16="http://schemas.microsoft.com/office/drawing/2014/main" id="{C6B92E1B-17F4-4260-8E90-B9D040A064F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0BCF634-88A6-4CA3-925F-6A11BEBFCC7E}"/>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399860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4AD51F-9B4D-4480-81C8-642BDE70549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5B7A514-02F6-45E2-8423-EDE95B4918EB}"/>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4" name="フッター プレースホルダー 3">
            <a:extLst>
              <a:ext uri="{FF2B5EF4-FFF2-40B4-BE49-F238E27FC236}">
                <a16:creationId xmlns:a16="http://schemas.microsoft.com/office/drawing/2014/main" id="{C95A5764-2313-4871-93FC-C85B4D61687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D914A05-05DF-4397-8436-42776AB936DF}"/>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034901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83D2F94-DA20-4E84-AC87-0A730B566ABC}"/>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3" name="フッター プレースホルダー 2">
            <a:extLst>
              <a:ext uri="{FF2B5EF4-FFF2-40B4-BE49-F238E27FC236}">
                <a16:creationId xmlns:a16="http://schemas.microsoft.com/office/drawing/2014/main" id="{0F91BA74-BE61-4E16-A977-38F1D6DE3E0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348C51A-E291-4AFE-8774-2F4C79BD6E1C}"/>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21448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17CE88-EAAA-4A96-A054-2EE1D0782F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3A23021-6846-48C2-AB63-C13DFA517D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8584940-5F8C-47CD-AD2F-4C28C70434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A7994D-D0C8-4A01-ACF1-B554236D4BE7}"/>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6" name="フッター プレースホルダー 5">
            <a:extLst>
              <a:ext uri="{FF2B5EF4-FFF2-40B4-BE49-F238E27FC236}">
                <a16:creationId xmlns:a16="http://schemas.microsoft.com/office/drawing/2014/main" id="{9BC0ECF8-2715-4D6C-94FD-9E79820EB29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5F1910-F6B2-4AE7-8879-9DA25BFC627E}"/>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85831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F5C825-B287-4E65-B201-EBC4053C0F1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08AB4A2-ACC6-47F8-B367-F700297FB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713CE47-ECDA-4A54-ACDE-C93ABFA6AF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79DD567-D311-48E9-9AAF-19626882A8AF}"/>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6" name="フッター プレースホルダー 5">
            <a:extLst>
              <a:ext uri="{FF2B5EF4-FFF2-40B4-BE49-F238E27FC236}">
                <a16:creationId xmlns:a16="http://schemas.microsoft.com/office/drawing/2014/main" id="{0F91700F-F317-4C78-9E9A-D9AFDE13469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1158123-0571-472F-91B4-2329CA799538}"/>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080800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4C47A2F-2D87-4A21-87BE-23E50F510D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67ADB1-C8B1-4CE0-978A-3AD0446CD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D5E06D-7C98-4842-BE97-9D0858BC41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44ACF02B-A0AD-4D8A-BC9D-5A98EB1E0F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FAFBDEF-738F-4A5A-B935-78323E41B0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282123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1. Imagination is the root of all civilization.</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▶ヒント◀主語と動詞はどれか？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09827260"/>
      </p:ext>
    </p:extLst>
  </p:cSld>
  <p:clrMapOvr>
    <a:masterClrMapping/>
  </p:clrMapOvr>
  <p:extLst mod="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10. To be effective, pictures should be very clear. </a:t>
            </a: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 </a:t>
            </a:r>
            <a:r>
              <a:rPr lang="ja-JP" altLang="en-US" sz="2400" dirty="0">
                <a:latin typeface="Times New Roman" panose="02020603050405020304" pitchFamily="18" charset="0"/>
                <a:ea typeface="ＭＳ ゴシック" panose="020B0609070205080204" pitchFamily="49" charset="-128"/>
                <a:cs typeface="Times New Roman" panose="02020603050405020304" pitchFamily="18" charset="0"/>
              </a:rPr>
              <a:t>主語はどれ？</a:t>
            </a:r>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to be effective</a:t>
            </a:r>
            <a:r>
              <a:rPr kumimoji="0" lang="ja-JP" altLang="en-US"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rPr>
              <a:t>はどこにかかるか？</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3699319763"/>
      </p:ext>
    </p:extLst>
  </p:cSld>
  <p:clrMapOvr>
    <a:masterClrMapping/>
  </p:clrMapOvr>
  <p:extLst mod="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a:t>
            </a: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 Improvements in communications have given people new interests.</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▶ヒント◀主語と動詞はどれか？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8966613"/>
      </p:ext>
    </p:extLst>
  </p:cSld>
  <p:clrMapOvr>
    <a:masterClrMapping/>
  </p:clrMapOvr>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3. Learning a foreign language is difficult.</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▶ヒント◀主語と動詞はどれか？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87382851"/>
      </p:ext>
    </p:extLst>
  </p:cSld>
  <p:clrMapOvr>
    <a:masterClrMapping/>
  </p:clrMapOvr>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4. They say that to see is to believe.</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r>
              <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say</a:t>
            </a:r>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とは何を言うのか？</a:t>
            </a:r>
            <a:r>
              <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They</a:t>
            </a:r>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主語とは誰か？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44098879"/>
      </p:ext>
    </p:extLst>
  </p:cSld>
  <p:clrMapOvr>
    <a:masterClrMapping/>
  </p:clrMapOvr>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1077218"/>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5. The important lesson that history teaches us is </a:t>
            </a:r>
          </a:p>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that such wars are not inevitable.</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▶ヒント◀主語と動詞はどれか？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17148556"/>
      </p:ext>
    </p:extLst>
  </p:cSld>
  <p:clrMapOvr>
    <a:masterClrMapping/>
  </p:clrMapOvr>
  <p:extLst mod="1"/>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6. The length of a day or of a year varies but little. </a:t>
            </a: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r>
              <a:rPr kumimoji="0" lang="en-US"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rPr>
              <a:t>little</a:t>
            </a:r>
            <a:r>
              <a:rPr kumimoji="0" lang="ja-JP" altLang="en-US"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rPr>
              <a:t>の意味は？</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70794144"/>
      </p:ext>
    </p:extLst>
  </p:cSld>
  <p:clrMapOvr>
    <a:masterClrMapping/>
  </p:clrMapOvr>
  <p:extLst mod="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7. All the large buildings in this town are old but in good conditions. </a:t>
            </a: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r>
              <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but</a:t>
            </a:r>
            <a:r>
              <a:rPr kumimoji="0" lang="ja-JP" altLang="en-US"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rPr>
              <a:t>は何と何を結んでいる？</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203636258"/>
      </p:ext>
    </p:extLst>
  </p:cSld>
  <p:clrMapOvr>
    <a:masterClrMapping/>
  </p:clrMapOvr>
  <p:extLst mod="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8. There is no time to be lost. </a:t>
            </a: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 to be lost</a:t>
            </a:r>
            <a:r>
              <a:rPr kumimoji="0" lang="ja-JP" altLang="en-US"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rPr>
              <a:t>はどこにかかるか？</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679700760"/>
      </p:ext>
    </p:extLst>
  </p:cSld>
  <p:clrMapOvr>
    <a:masterClrMapping/>
  </p:clrMapOvr>
  <p:extLst mod="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9. I have lost patience with your decision to leave. </a:t>
            </a: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3" y="1832590"/>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 to leave</a:t>
            </a:r>
            <a:r>
              <a:rPr kumimoji="0" lang="ja-JP" altLang="en-US"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rPr>
              <a:t>はどこにかかるか？</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3743774020"/>
      </p:ext>
    </p:extLst>
  </p:cSld>
  <p:clrMapOvr>
    <a:masterClrMapping/>
  </p:clrMapOvr>
  <p:extLst mod="1"/>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kumimoji="1" sz="40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8DE63E3B8EF354493C26BBB56A3061C" ma:contentTypeVersion="7" ma:contentTypeDescription="新しいドキュメントを作成します。" ma:contentTypeScope="" ma:versionID="26c10bcf3625aca3cf33713d1e02ada4">
  <xsd:schema xmlns:xsd="http://www.w3.org/2001/XMLSchema" xmlns:xs="http://www.w3.org/2001/XMLSchema" xmlns:p="http://schemas.microsoft.com/office/2006/metadata/properties" xmlns:ns2="ab63f372-a4a3-4213-ad55-71b499dd4cc8" targetNamespace="http://schemas.microsoft.com/office/2006/metadata/properties" ma:root="true" ma:fieldsID="a8780c59f90022df44271b4edef1d854" ns2:_="">
    <xsd:import namespace="ab63f372-a4a3-4213-ad55-71b499dd4cc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63f372-a4a3-4213-ad55-71b499dd4c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08D9F9-A981-4131-A816-96AC3E2DD3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63f372-a4a3-4213-ad55-71b499dd4c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DBB638-FFD6-471B-AA30-30EE7FA722E9}">
  <ds:schemaRefs>
    <ds:schemaRef ds:uri="http://schemas.microsoft.com/sharepoint/v3/contenttype/forms"/>
  </ds:schemaRefs>
</ds:datastoreItem>
</file>

<file path=customXml/itemProps3.xml><?xml version="1.0" encoding="utf-8"?>
<ds:datastoreItem xmlns:ds="http://schemas.openxmlformats.org/officeDocument/2006/customXml" ds:itemID="{55B656D4-2D2C-47FA-B6F9-8E067098DB1D}">
  <ds:schemaRefs>
    <ds:schemaRef ds:uri="http://www.w3.org/XML/1998/namespace"/>
    <ds:schemaRef ds:uri="ab63f372-a4a3-4213-ad55-71b499dd4cc8"/>
    <ds:schemaRef ds:uri="http://schemas.microsoft.com/office/2006/metadata/properties"/>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20814</TotalTime>
  <Words>1155</Words>
  <Application>Microsoft Office PowerPoint</Application>
  <PresentationFormat>ワイド画面</PresentationFormat>
  <Paragraphs>69</Paragraphs>
  <Slides>10</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ゴシック</vt:lpstr>
      <vt:lpstr>游ゴシック</vt:lpstr>
      <vt:lpstr>游ゴシック Light</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菊原 大輝</dc:creator>
  <cp:lastModifiedBy>中田 篤史</cp:lastModifiedBy>
  <cp:revision>610</cp:revision>
  <dcterms:created xsi:type="dcterms:W3CDTF">2022-02-02T05:53:39Z</dcterms:created>
  <dcterms:modified xsi:type="dcterms:W3CDTF">2022-10-11T07:10:45Z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0x01010078DE63E3B8EF354493C26BBB56A3061C</vt:lpwstr>
  </property>
</Properties>
</file>