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318" r:id="rId5"/>
    <p:sldId id="319" r:id="rId6"/>
    <p:sldId id="320" r:id="rId7"/>
    <p:sldId id="321" r:id="rId8"/>
    <p:sldId id="322" r:id="rId9"/>
    <p:sldId id="323" r:id="rId10"/>
    <p:sldId id="324" r:id="rId11"/>
    <p:sldId id="325" r:id="rId12"/>
    <p:sldId id="326" r:id="rId13"/>
    <p:sldId id="327"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94" autoAdjust="0"/>
    <p:restoredTop sz="79157" autoAdjust="0"/>
  </p:normalViewPr>
  <p:slideViewPr>
    <p:cSldViewPr snapToGrid="0">
      <p:cViewPr varScale="1">
        <p:scale>
          <a:sx n="90" d="100"/>
          <a:sy n="90" d="100"/>
        </p:scale>
        <p:origin x="1284"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E65437-55FB-4F61-B70D-9CA44B5B3848}" type="datetimeFigureOut">
              <a:rPr kumimoji="1" lang="ja-JP" altLang="en-US" smtClean="0"/>
              <a:t>2022/10/18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090C6-4279-4CFD-AECF-87838A7BD5FA}" type="slidenum">
              <a:rPr kumimoji="1" lang="ja-JP" altLang="en-US" smtClean="0"/>
              <a:t>‹#›</a:t>
            </a:fld>
            <a:endParaRPr kumimoji="1" lang="ja-JP" altLang="en-US"/>
          </a:p>
        </p:txBody>
      </p:sp>
    </p:spTree>
    <p:extLst>
      <p:ext uri="{BB962C8B-B14F-4D97-AF65-F5344CB8AC3E}">
        <p14:creationId xmlns:p14="http://schemas.microsoft.com/office/powerpoint/2010/main" val="28090555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なぜ君は、ニューヨークにいることを知らせてくれなかったのか？</a:t>
            </a:r>
            <a:endParaRPr kumimoji="1" lang="en-US" altLang="ja-JP" dirty="0"/>
          </a:p>
          <a:p>
            <a:r>
              <a:rPr kumimoji="1" lang="en-US" altLang="ja-JP" dirty="0"/>
              <a:t>let</a:t>
            </a:r>
            <a:r>
              <a:rPr kumimoji="1" lang="ja-JP" altLang="en-US" dirty="0"/>
              <a:t>は使役動詞。</a:t>
            </a:r>
            <a:r>
              <a:rPr kumimoji="1" lang="en-US" altLang="ja-JP" dirty="0"/>
              <a:t>let me know</a:t>
            </a:r>
            <a:r>
              <a:rPr kumimoji="1" lang="ja-JP" altLang="en-US" dirty="0"/>
              <a:t>　で「私に知ることをさせる」＝「私に知らせる」</a:t>
            </a:r>
            <a:endParaRPr kumimoji="1" lang="en-US" altLang="ja-JP" dirty="0"/>
          </a:p>
          <a:p>
            <a:r>
              <a:rPr kumimoji="1" lang="en-US" altLang="ja-JP" dirty="0"/>
              <a:t>you were in New York</a:t>
            </a:r>
            <a:r>
              <a:rPr kumimoji="1" lang="ja-JP" altLang="en-US" dirty="0"/>
              <a:t>　という文（主語、動詞がありそれだけで英文として成立する）が丸ごとあるので、</a:t>
            </a:r>
            <a:r>
              <a:rPr kumimoji="1" lang="en-US" altLang="ja-JP" dirty="0"/>
              <a:t>know</a:t>
            </a:r>
            <a:r>
              <a:rPr kumimoji="1" lang="ja-JP" altLang="en-US" dirty="0"/>
              <a:t>の後ろに接続詞</a:t>
            </a:r>
            <a:r>
              <a:rPr kumimoji="1" lang="en-US" altLang="ja-JP" dirty="0"/>
              <a:t>that</a:t>
            </a:r>
            <a:r>
              <a:rPr kumimoji="1" lang="ja-JP" altLang="en-US" dirty="0"/>
              <a:t>が省略されていると考える。</a:t>
            </a:r>
            <a:r>
              <a:rPr kumimoji="1" lang="en-US" altLang="ja-JP" dirty="0"/>
              <a:t> </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a:t>
            </a:fld>
            <a:endParaRPr kumimoji="1" lang="ja-JP" altLang="en-US"/>
          </a:p>
        </p:txBody>
      </p:sp>
    </p:spTree>
    <p:extLst>
      <p:ext uri="{BB962C8B-B14F-4D97-AF65-F5344CB8AC3E}">
        <p14:creationId xmlns:p14="http://schemas.microsoft.com/office/powerpoint/2010/main" val="413082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物事を記憶するのを難しいと</a:t>
            </a:r>
            <a:r>
              <a:rPr kumimoji="1" lang="ja-JP" altLang="en-US" sz="1200">
                <a:latin typeface="Times New Roman" panose="02020603050405020304" pitchFamily="18" charset="0"/>
                <a:ea typeface="ＭＳ ゴシック" panose="020B0609070205080204" pitchFamily="49" charset="-128"/>
                <a:cs typeface="Times New Roman" panose="02020603050405020304" pitchFamily="18" charset="0"/>
              </a:rPr>
              <a:t>思う子供達や</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、よりたくさん</a:t>
            </a:r>
            <a:r>
              <a:rPr kumimoji="1" lang="ja-JP" altLang="en-US" sz="1200">
                <a:latin typeface="Times New Roman" panose="02020603050405020304" pitchFamily="18" charset="0"/>
                <a:ea typeface="ＭＳ ゴシック" panose="020B0609070205080204" pitchFamily="49" charset="-128"/>
                <a:cs typeface="Times New Roman" panose="02020603050405020304" pitchFamily="18" charset="0"/>
              </a:rPr>
              <a:t>の大人達が</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いる。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Some children=</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「いくつかの子供達」が、</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find it hard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「それが難しいと発見する」が骨格。</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it=to remember</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で「覚えることは難しいと発見する」が直訳。挿入部分の</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and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Some children</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と</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more grown-ups=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「より多くの成長した人々」</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よりたくさんの大人達</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10</a:t>
            </a:fld>
            <a:endParaRPr kumimoji="1" lang="ja-JP" altLang="en-US"/>
          </a:p>
        </p:txBody>
      </p:sp>
    </p:spTree>
    <p:extLst>
      <p:ext uri="{BB962C8B-B14F-4D97-AF65-F5344CB8AC3E}">
        <p14:creationId xmlns:p14="http://schemas.microsoft.com/office/powerpoint/2010/main" val="3301982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イギリスの天候は、イギリス人を順応性あるものとさせることに役立ってもきた。</a:t>
            </a:r>
            <a:endParaRPr kumimoji="1" lang="en-US" altLang="ja-JP" dirty="0"/>
          </a:p>
          <a:p>
            <a:r>
              <a:rPr kumimoji="1" lang="ja-JP" altLang="en-US" dirty="0"/>
              <a:t>主語は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The English weather </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動詞は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has also helped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（現在完了形）。</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to make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helped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の目的語で不定詞の名詞的用法。</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dirty="0"/>
              <a:t>make</a:t>
            </a:r>
            <a:r>
              <a:rPr kumimoji="1" lang="ja-JP" altLang="en-US" dirty="0"/>
              <a:t>は使役動詞で </a:t>
            </a:r>
            <a:r>
              <a:rPr kumimoji="1" lang="en-US" altLang="ja-JP" dirty="0"/>
              <a:t>make A</a:t>
            </a:r>
            <a:r>
              <a:rPr kumimoji="1" lang="ja-JP" altLang="en-US" dirty="0"/>
              <a:t>　～「</a:t>
            </a:r>
            <a:r>
              <a:rPr kumimoji="1" lang="en-US" altLang="ja-JP" dirty="0"/>
              <a:t>A</a:t>
            </a:r>
            <a:r>
              <a:rPr kumimoji="1" lang="ja-JP" altLang="en-US" dirty="0"/>
              <a:t>を～にさせる」。</a:t>
            </a:r>
            <a:r>
              <a:rPr kumimoji="1" lang="en-US" altLang="ja-JP" dirty="0"/>
              <a:t>helped</a:t>
            </a:r>
            <a:r>
              <a:rPr kumimoji="1" lang="ja-JP" altLang="en-US" dirty="0"/>
              <a:t>は「助けた」で意味は理解できるが、日本語に訳せとあれば「役立った」くらいの意訳も必要。</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2</a:t>
            </a:fld>
            <a:endParaRPr kumimoji="1" lang="ja-JP" altLang="en-US"/>
          </a:p>
        </p:txBody>
      </p:sp>
    </p:spTree>
    <p:extLst>
      <p:ext uri="{BB962C8B-B14F-4D97-AF65-F5344CB8AC3E}">
        <p14:creationId xmlns:p14="http://schemas.microsoft.com/office/powerpoint/2010/main" val="193178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広告の役割は、我々にものを買わせようと試みることである。</a:t>
            </a:r>
            <a:endParaRPr kumimoji="1" lang="en-US" altLang="ja-JP" dirty="0"/>
          </a:p>
          <a:p>
            <a:r>
              <a:rPr kumimoji="1" lang="ja-JP" altLang="en-US" dirty="0"/>
              <a:t>主語は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The function of advertising </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動詞は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is</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to try</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は不定詞の名詞的用法で意味は「試みること」。</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to make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も不定詞の名詞的用法で</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try</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の目的語かつ使役動詞（～させる）。</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make+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目的語</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動詞の原形なので</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buy</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は原型。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dirty="0"/>
              <a:t>我々が何かを買うことをさせる→我々にものを買わせるくらいの意訳が出来るようになって欲しい。</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3</a:t>
            </a:fld>
            <a:endParaRPr kumimoji="1" lang="ja-JP" altLang="en-US"/>
          </a:p>
        </p:txBody>
      </p:sp>
    </p:spTree>
    <p:extLst>
      <p:ext uri="{BB962C8B-B14F-4D97-AF65-F5344CB8AC3E}">
        <p14:creationId xmlns:p14="http://schemas.microsoft.com/office/powerpoint/2010/main" val="1937037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世界とは、本当はどういうものだろう？</a:t>
            </a:r>
            <a:endParaRPr kumimoji="1" lang="en-US" altLang="ja-JP" dirty="0"/>
          </a:p>
          <a:p>
            <a:r>
              <a:rPr kumimoji="1" lang="ja-JP" altLang="en-US" dirty="0"/>
              <a:t>疑問文ではなく、肯定文だったら</a:t>
            </a:r>
            <a:r>
              <a:rPr kumimoji="1" lang="en-US" altLang="ja-JP" dirty="0"/>
              <a:t>T</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he world is really like A.</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「世界は本当は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のような</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ものである」。</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が聞かれているのが例題。主語は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the world</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動詞は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is</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ここでの</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like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は動詞の「～を好き」ではなく、「～のような、～に似ている」という意味の形容詞、または前置詞という形で使用されている。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4</a:t>
            </a:fld>
            <a:endParaRPr kumimoji="1" lang="ja-JP" altLang="en-US"/>
          </a:p>
        </p:txBody>
      </p:sp>
    </p:spTree>
    <p:extLst>
      <p:ext uri="{BB962C8B-B14F-4D97-AF65-F5344CB8AC3E}">
        <p14:creationId xmlns:p14="http://schemas.microsoft.com/office/powerpoint/2010/main" val="803304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私の悩ますのは、いくらかの人が科学を選択的なものにしようと試みることだ。</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文頭に</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があっても文末に？がないので疑問文でないと判断する。この</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は関係代名詞の「</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～する</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こと、～するもの」という意味。</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主語は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What bothers me </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「私を悩ませること」動詞は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is</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以下は独立した一文になっているので、</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以下の文全部で「</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以下ということ」という接続詞の</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以下はいくらかの人が科学を選択的（好きな物を選ぶ）にさせようと試みること。</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5</a:t>
            </a:fld>
            <a:endParaRPr kumimoji="1" lang="ja-JP" altLang="en-US"/>
          </a:p>
        </p:txBody>
      </p:sp>
    </p:spTree>
    <p:extLst>
      <p:ext uri="{BB962C8B-B14F-4D97-AF65-F5344CB8AC3E}">
        <p14:creationId xmlns:p14="http://schemas.microsoft.com/office/powerpoint/2010/main" val="454939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我々は考えるということが何なのか、まだ正確に発見してはいない。</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現在完了形「すでに</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～して</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しまった」の否定文は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not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yet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を使って「まだ～していない」という書き換えは頻出問題。忘れていたら思い出すようにしよう。</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thinking</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think</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の動</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名詞で「考えること」</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文末は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what is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thinking?</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「考えるとは何だろうか？」という文がもともとあったが、名詞節となったから語順が変わって</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what thinking is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になっている。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6</a:t>
            </a:fld>
            <a:endParaRPr kumimoji="1" lang="ja-JP" altLang="en-US"/>
          </a:p>
        </p:txBody>
      </p:sp>
    </p:spTree>
    <p:extLst>
      <p:ext uri="{BB962C8B-B14F-4D97-AF65-F5344CB8AC3E}">
        <p14:creationId xmlns:p14="http://schemas.microsoft.com/office/powerpoint/2010/main" val="112632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君らは、私がどんなに心配しているかを知らない。</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 am anxious about you </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en-US" altLang="ja-JP" sz="1200" dirty="0" err="1">
                <a:latin typeface="Times New Roman" panose="02020603050405020304" pitchFamily="18" charset="0"/>
                <a:ea typeface="ＭＳ ゴシック" panose="020B0609070205080204" pitchFamily="49" charset="-128"/>
                <a:cs typeface="Times New Roman" panose="02020603050405020304" pitchFamily="18" charset="0"/>
              </a:rPr>
              <a:t>ly</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というのが元の文。～</a:t>
            </a:r>
            <a:r>
              <a:rPr kumimoji="1" lang="en-US" altLang="ja-JP" sz="1200" dirty="0" err="1">
                <a:latin typeface="Times New Roman" panose="02020603050405020304" pitchFamily="18" charset="0"/>
                <a:ea typeface="ＭＳ ゴシック" panose="020B0609070205080204" pitchFamily="49" charset="-128"/>
                <a:cs typeface="Times New Roman" panose="02020603050405020304" pitchFamily="18" charset="0"/>
              </a:rPr>
              <a:t>ly</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の部分が</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how</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（疑問副詞）となって語順変化した形。</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know</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は他動詞で必ず目的語を持つので、目的語を探すこと。</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how</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以下全体が</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know</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の目的語。</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7</a:t>
            </a:fld>
            <a:endParaRPr kumimoji="1" lang="ja-JP" altLang="en-US"/>
          </a:p>
        </p:txBody>
      </p:sp>
    </p:spTree>
    <p:extLst>
      <p:ext uri="{BB962C8B-B14F-4D97-AF65-F5344CB8AC3E}">
        <p14:creationId xmlns:p14="http://schemas.microsoft.com/office/powerpoint/2010/main" val="3430287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ある物語の良し悪しを判断する一つの方法は、それがもう一度読みたいという願望を作り出せるかどうかである。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主語は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One test of a story </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動詞は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is</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whether</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（～かどうか）の節をしっかり読み取ること。</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whether</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以下の</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は二つとも </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 story</a:t>
            </a:r>
            <a:r>
              <a:rPr kumimoji="1" lang="ja-JP" altLang="en-US" sz="1200" dirty="0" err="1">
                <a:latin typeface="Times New Roman" panose="02020603050405020304" pitchFamily="18" charset="0"/>
                <a:ea typeface="ＭＳ ゴシック" panose="020B0609070205080204" pitchFamily="49" charset="-128"/>
                <a:cs typeface="Times New Roman" panose="02020603050405020304" pitchFamily="18" charset="0"/>
              </a:rPr>
              <a:t>。</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to</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read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 desire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を修飾する不定詞の形容詞的用法。</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whether a story creates a desire to read a story again.</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「物語がもう一度その物語を読みたいという願望を生み出せるがどうか」が直訳。</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test=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能力などをためす</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試験，検査」であるが、訳し方を工夫しないと変な訳となるので「普段使用する日本語なら何というか？」と考えること。</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8</a:t>
            </a:fld>
            <a:endParaRPr kumimoji="1" lang="ja-JP" altLang="en-US"/>
          </a:p>
        </p:txBody>
      </p:sp>
    </p:spTree>
    <p:extLst>
      <p:ext uri="{BB962C8B-B14F-4D97-AF65-F5344CB8AC3E}">
        <p14:creationId xmlns:p14="http://schemas.microsoft.com/office/powerpoint/2010/main" val="1282611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ロンドンは、大部分はそのままだが、馬のために作られた都市だ。</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まずは挿入文の</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largely remains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を外して考える。</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build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建造物・鉄道などを</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建設する，建造する」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ロンドンは馬のために建てられた町であった。が直訳だが、町を建てるというのはしっくりこないので、「作られた」と意訳する。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built</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build</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の過去分詞で</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 city</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にかかって形容詞的に働いている。</a:t>
            </a:r>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 city was built for the horse.</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がもとの文だと気づくこと。</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London largely remains.</a:t>
            </a:r>
            <a:r>
              <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が括弧内の文で、ロンドンは大部分がそのままである。</a:t>
            </a:r>
            <a:endParaRPr kumimoji="1"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9</a:t>
            </a:fld>
            <a:endParaRPr kumimoji="1" lang="ja-JP" altLang="en-US"/>
          </a:p>
        </p:txBody>
      </p:sp>
    </p:spTree>
    <p:extLst>
      <p:ext uri="{BB962C8B-B14F-4D97-AF65-F5344CB8AC3E}">
        <p14:creationId xmlns:p14="http://schemas.microsoft.com/office/powerpoint/2010/main" val="4153527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ECCA1E-9A1B-4825-B37F-D4B5AD4A791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C859680-A9F4-4516-8B95-70EECF5C3C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DFCCD05-C869-4EEF-AD8F-79E12370F098}"/>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5" name="フッター プレースホルダー 4">
            <a:extLst>
              <a:ext uri="{FF2B5EF4-FFF2-40B4-BE49-F238E27FC236}">
                <a16:creationId xmlns:a16="http://schemas.microsoft.com/office/drawing/2014/main" id="{B44F69D7-1F16-4584-94D5-D7E7BADF0F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4E95E8-9020-40F7-8136-969F1F3A2260}"/>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1014825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49BD94-D039-4DA1-8474-5AD2736E535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B4333B-6180-44DF-A1C0-D1521A70839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518A95-4744-48C9-BCC7-F4F5648A4B6C}"/>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5" name="フッター プレースホルダー 4">
            <a:extLst>
              <a:ext uri="{FF2B5EF4-FFF2-40B4-BE49-F238E27FC236}">
                <a16:creationId xmlns:a16="http://schemas.microsoft.com/office/drawing/2014/main" id="{9040C6A1-2368-4342-910C-827B20AD02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AEDFA8-2198-41B4-B16F-371501DAD4FC}"/>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181669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D386B10-C1D6-4550-A1B8-2891E0DBD93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44A006-F66E-48DF-8BE1-38A5621C9B4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5A0FE56-4934-4878-9991-98D8C783884E}"/>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5" name="フッター プレースホルダー 4">
            <a:extLst>
              <a:ext uri="{FF2B5EF4-FFF2-40B4-BE49-F238E27FC236}">
                <a16:creationId xmlns:a16="http://schemas.microsoft.com/office/drawing/2014/main" id="{0733836A-70EB-460E-BF96-8DBDB33A03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3B5736-F2E6-4E1E-BA10-7029E2712D53}"/>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12162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837095-2E85-4187-9720-51615D7B15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96105F-21E4-40F6-A3BB-16C4F70C49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D01129-F9DE-4B67-B295-51BEDFF95F82}"/>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5" name="フッター プレースホルダー 4">
            <a:extLst>
              <a:ext uri="{FF2B5EF4-FFF2-40B4-BE49-F238E27FC236}">
                <a16:creationId xmlns:a16="http://schemas.microsoft.com/office/drawing/2014/main" id="{B50BFAB1-BBAE-4B37-8A4F-9724FC2C9A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AC8372-4AC7-40D1-B563-FEE265232FCD}"/>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73375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05187-A165-4293-8CE1-DAAD24DEE8D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CAAAA9-3D79-42D0-910D-BBB8A5ACDD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2BCF45-8CBE-437C-88C4-52C1DBBCCAD2}"/>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5" name="フッター プレースホルダー 4">
            <a:extLst>
              <a:ext uri="{FF2B5EF4-FFF2-40B4-BE49-F238E27FC236}">
                <a16:creationId xmlns:a16="http://schemas.microsoft.com/office/drawing/2014/main" id="{FE1E6ADA-5CF2-467A-BF25-C37DC5666F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B92E2E-2C96-49EA-8645-AAB7CE728C18}"/>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19704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589215-51AA-4656-AD74-9FE7BD8B0AB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6F3052B-37CC-45AF-A55F-D80ADD78AD7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64FAB7A-164D-4DE8-A2F4-2DC565E581B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24C8502-6A7B-41C9-985C-ABE0DFDFA533}"/>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6" name="フッター プレースホルダー 5">
            <a:extLst>
              <a:ext uri="{FF2B5EF4-FFF2-40B4-BE49-F238E27FC236}">
                <a16:creationId xmlns:a16="http://schemas.microsoft.com/office/drawing/2014/main" id="{72D96046-3953-4813-A643-BF9F5B7B38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2CA31D-DF20-4EC5-A13F-53F03994F82B}"/>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368304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30455F-2B67-4880-884C-2D6E1EF79A7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6C4879C-665F-49A4-B2E4-68C0F07612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0EFCF2C-F699-48A7-8E2F-ACF90FECDBD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E60D111-CD94-421A-965C-0CDBFC800A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4BC4B2C-5259-4003-B2AB-EDC5DF2CA79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C10E8F7-C368-4128-B8AE-F8E7E5942C8C}"/>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8" name="フッター プレースホルダー 7">
            <a:extLst>
              <a:ext uri="{FF2B5EF4-FFF2-40B4-BE49-F238E27FC236}">
                <a16:creationId xmlns:a16="http://schemas.microsoft.com/office/drawing/2014/main" id="{C6B92E1B-17F4-4260-8E90-B9D040A064F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0BCF634-88A6-4CA3-925F-6A11BEBFCC7E}"/>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399860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4AD51F-9B4D-4480-81C8-642BDE70549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5B7A514-02F6-45E2-8423-EDE95B4918EB}"/>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4" name="フッター プレースホルダー 3">
            <a:extLst>
              <a:ext uri="{FF2B5EF4-FFF2-40B4-BE49-F238E27FC236}">
                <a16:creationId xmlns:a16="http://schemas.microsoft.com/office/drawing/2014/main" id="{C95A5764-2313-4871-93FC-C85B4D61687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D914A05-05DF-4397-8436-42776AB936DF}"/>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034901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83D2F94-DA20-4E84-AC87-0A730B566ABC}"/>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3" name="フッター プレースホルダー 2">
            <a:extLst>
              <a:ext uri="{FF2B5EF4-FFF2-40B4-BE49-F238E27FC236}">
                <a16:creationId xmlns:a16="http://schemas.microsoft.com/office/drawing/2014/main" id="{0F91BA74-BE61-4E16-A977-38F1D6DE3E0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348C51A-E291-4AFE-8774-2F4C79BD6E1C}"/>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21448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17CE88-EAAA-4A96-A054-2EE1D0782F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3A23021-6846-48C2-AB63-C13DFA517D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8584940-5F8C-47CD-AD2F-4C28C70434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A7994D-D0C8-4A01-ACF1-B554236D4BE7}"/>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6" name="フッター プレースホルダー 5">
            <a:extLst>
              <a:ext uri="{FF2B5EF4-FFF2-40B4-BE49-F238E27FC236}">
                <a16:creationId xmlns:a16="http://schemas.microsoft.com/office/drawing/2014/main" id="{9BC0ECF8-2715-4D6C-94FD-9E79820EB29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5F1910-F6B2-4AE7-8879-9DA25BFC627E}"/>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85831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F5C825-B287-4E65-B201-EBC4053C0F1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08AB4A2-ACC6-47F8-B367-F700297FB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713CE47-ECDA-4A54-ACDE-C93ABFA6AF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79DD567-D311-48E9-9AAF-19626882A8AF}"/>
              </a:ext>
            </a:extLst>
          </p:cNvPr>
          <p:cNvSpPr>
            <a:spLocks noGrp="1"/>
          </p:cNvSpPr>
          <p:nvPr>
            <p:ph type="dt" sz="half" idx="10"/>
          </p:nvPr>
        </p:nvSpPr>
        <p:spPr/>
        <p:txBody>
          <a:bodyPr/>
          <a:lstStyle/>
          <a:p>
            <a:fld id="{9E106EFB-FDE1-4182-8CE5-C58C30AC342A}" type="datetimeFigureOut">
              <a:rPr kumimoji="1" lang="ja-JP" altLang="en-US" smtClean="0"/>
              <a:t>2022/10/18</a:t>
            </a:fld>
            <a:endParaRPr kumimoji="1" lang="ja-JP" altLang="en-US"/>
          </a:p>
        </p:txBody>
      </p:sp>
      <p:sp>
        <p:nvSpPr>
          <p:cNvPr id="6" name="フッター プレースホルダー 5">
            <a:extLst>
              <a:ext uri="{FF2B5EF4-FFF2-40B4-BE49-F238E27FC236}">
                <a16:creationId xmlns:a16="http://schemas.microsoft.com/office/drawing/2014/main" id="{0F91700F-F317-4C78-9E9A-D9AFDE13469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158123-0571-472F-91B4-2329CA799538}"/>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080800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4C47A2F-2D87-4A21-87BE-23E50F510D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67ADB1-C8B1-4CE0-978A-3AD0446CD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D5E06D-7C98-4842-BE97-9D0858BC41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06EFB-FDE1-4182-8CE5-C58C30AC342A}" type="datetimeFigureOut">
              <a:rPr kumimoji="1" lang="ja-JP" altLang="en-US" smtClean="0"/>
              <a:t>2022/10/18</a:t>
            </a:fld>
            <a:endParaRPr kumimoji="1" lang="ja-JP" altLang="en-US"/>
          </a:p>
        </p:txBody>
      </p:sp>
      <p:sp>
        <p:nvSpPr>
          <p:cNvPr id="5" name="フッター プレースホルダー 4">
            <a:extLst>
              <a:ext uri="{FF2B5EF4-FFF2-40B4-BE49-F238E27FC236}">
                <a16:creationId xmlns:a16="http://schemas.microsoft.com/office/drawing/2014/main" id="{44ACF02B-A0AD-4D8A-BC9D-5A98EB1E0F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FAFBDEF-738F-4A5A-B935-78323E41B0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282123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21. Why didn’t you let me know you were in New York?</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36702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主語と動詞はどれか？</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that</a:t>
            </a:r>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が省略されているとすればどこか？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73570532"/>
      </p:ext>
    </p:extLst>
  </p:cSld>
  <p:clrMapOvr>
    <a:masterClrMapping/>
  </p:clrMapOvr>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30</a:t>
            </a: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 Some children, and more </a:t>
            </a:r>
            <a:r>
              <a:rPr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g</a:t>
            </a: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rown-ups, find it hard to remember.</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36702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en-US" altLang="ja-JP" sz="2400" dirty="0">
                <a:latin typeface="ＭＳ ゴシック" panose="020B0609070205080204" pitchFamily="49" charset="-128"/>
                <a:ea typeface="ＭＳ ゴシック" panose="020B0609070205080204" pitchFamily="49" charset="-128"/>
              </a:rPr>
              <a:t>find it</a:t>
            </a:r>
            <a:r>
              <a:rPr kumimoji="0" lang="ja-JP" altLang="en-US" sz="2400" dirty="0">
                <a:latin typeface="ＭＳ ゴシック" panose="020B0609070205080204" pitchFamily="49" charset="-128"/>
                <a:ea typeface="ＭＳ ゴシック" panose="020B0609070205080204" pitchFamily="49" charset="-128"/>
              </a:rPr>
              <a:t>の</a:t>
            </a:r>
            <a:r>
              <a:rPr kumimoji="0" lang="en-US" altLang="ja-JP" sz="2400" dirty="0">
                <a:latin typeface="ＭＳ ゴシック" panose="020B0609070205080204" pitchFamily="49" charset="-128"/>
                <a:ea typeface="ＭＳ ゴシック" panose="020B0609070205080204" pitchFamily="49" charset="-128"/>
              </a:rPr>
              <a:t>it</a:t>
            </a:r>
            <a:r>
              <a:rPr kumimoji="0" lang="ja-JP" altLang="en-US" sz="2400" dirty="0">
                <a:latin typeface="ＭＳ ゴシック" panose="020B0609070205080204" pitchFamily="49" charset="-128"/>
                <a:ea typeface="ＭＳ ゴシック" panose="020B0609070205080204" pitchFamily="49" charset="-128"/>
              </a:rPr>
              <a:t>は何を指すか？</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64541695"/>
      </p:ext>
    </p:extLst>
  </p:cSld>
  <p:clrMapOvr>
    <a:masterClrMapping/>
  </p:clrMapOvr>
  <p:extLst mod="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1077218"/>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22. The English weather has also helped </a:t>
            </a:r>
          </a:p>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to make the Englishman adaptable.</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36702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en-US" altLang="ja-JP" sz="2400" dirty="0">
                <a:latin typeface="ＭＳ ゴシック" panose="020B0609070205080204" pitchFamily="49" charset="-128"/>
                <a:ea typeface="ＭＳ ゴシック" panose="020B0609070205080204" pitchFamily="49" charset="-128"/>
              </a:rPr>
              <a:t>helped</a:t>
            </a:r>
            <a:r>
              <a:rPr kumimoji="0" lang="ja-JP" altLang="en-US" sz="2400" dirty="0">
                <a:latin typeface="ＭＳ ゴシック" panose="020B0609070205080204" pitchFamily="49" charset="-128"/>
                <a:ea typeface="ＭＳ ゴシック" panose="020B0609070205080204" pitchFamily="49" charset="-128"/>
              </a:rPr>
              <a:t>とは何を助けたのか？</a:t>
            </a:r>
            <a:endParaRPr kumimoji="0" lang="en-US" altLang="ja-JP" sz="2400" dirty="0">
              <a:latin typeface="ＭＳ ゴシック" panose="020B0609070205080204" pitchFamily="49" charset="-128"/>
              <a:ea typeface="ＭＳ ゴシック" panose="020B0609070205080204" pitchFamily="49" charset="-128"/>
            </a:endParaRPr>
          </a:p>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主語と動詞は？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89049494"/>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23. The function of advertising is to try to make us buy something.</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182360"/>
            <a:ext cx="1169073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en-US" altLang="ja-JP" sz="2400" dirty="0">
                <a:latin typeface="ＭＳ ゴシック" panose="020B0609070205080204" pitchFamily="49" charset="-128"/>
                <a:ea typeface="ＭＳ ゴシック" panose="020B0609070205080204" pitchFamily="49" charset="-128"/>
              </a:rPr>
              <a:t>to try </a:t>
            </a:r>
            <a:r>
              <a:rPr kumimoji="0" lang="ja-JP" altLang="en-US" sz="2400" dirty="0">
                <a:latin typeface="ＭＳ ゴシック" panose="020B0609070205080204" pitchFamily="49" charset="-128"/>
                <a:ea typeface="ＭＳ ゴシック" panose="020B0609070205080204" pitchFamily="49" charset="-128"/>
              </a:rPr>
              <a:t>の</a:t>
            </a:r>
            <a:r>
              <a:rPr kumimoji="0" lang="en-US" altLang="ja-JP" sz="2400" dirty="0">
                <a:latin typeface="ＭＳ ゴシック" panose="020B0609070205080204" pitchFamily="49" charset="-128"/>
                <a:ea typeface="ＭＳ ゴシック" panose="020B0609070205080204" pitchFamily="49" charset="-128"/>
              </a:rPr>
              <a:t>to</a:t>
            </a:r>
            <a:r>
              <a:rPr kumimoji="0" lang="ja-JP" altLang="en-US" sz="2400" dirty="0">
                <a:latin typeface="ＭＳ ゴシック" panose="020B0609070205080204" pitchFamily="49" charset="-128"/>
                <a:ea typeface="ＭＳ ゴシック" panose="020B0609070205080204" pitchFamily="49" charset="-128"/>
              </a:rPr>
              <a:t>の用法は？</a:t>
            </a:r>
            <a:endParaRPr kumimoji="0" lang="en-US" altLang="ja-JP" sz="2400" dirty="0">
              <a:latin typeface="ＭＳ ゴシック" panose="020B0609070205080204" pitchFamily="49" charset="-128"/>
              <a:ea typeface="ＭＳ ゴシック" panose="020B0609070205080204" pitchFamily="49" charset="-128"/>
            </a:endParaRPr>
          </a:p>
          <a:p>
            <a:pPr lvl="0"/>
            <a:r>
              <a:rPr kumimoji="0" lang="en-US" altLang="ja-JP" sz="2400" dirty="0">
                <a:latin typeface="ＭＳ ゴシック" panose="020B0609070205080204" pitchFamily="49" charset="-128"/>
                <a:ea typeface="ＭＳ ゴシック" panose="020B0609070205080204" pitchFamily="49" charset="-128"/>
              </a:rPr>
              <a:t>to</a:t>
            </a:r>
            <a:r>
              <a:rPr kumimoji="0" lang="ja-JP" altLang="en-US" sz="2400" dirty="0">
                <a:latin typeface="ＭＳ ゴシック" panose="020B0609070205080204" pitchFamily="49" charset="-128"/>
                <a:ea typeface="ＭＳ ゴシック" panose="020B0609070205080204" pitchFamily="49" charset="-128"/>
              </a:rPr>
              <a:t> </a:t>
            </a:r>
            <a:r>
              <a:rPr kumimoji="0" lang="en-US" altLang="ja-JP" sz="2400" dirty="0">
                <a:latin typeface="ＭＳ ゴシック" panose="020B0609070205080204" pitchFamily="49" charset="-128"/>
                <a:ea typeface="ＭＳ ゴシック" panose="020B0609070205080204" pitchFamily="49" charset="-128"/>
              </a:rPr>
              <a:t>make</a:t>
            </a:r>
            <a:r>
              <a:rPr kumimoji="0" lang="ja-JP" altLang="en-US" sz="2400" dirty="0">
                <a:latin typeface="ＭＳ ゴシック" panose="020B0609070205080204" pitchFamily="49" charset="-128"/>
                <a:ea typeface="ＭＳ ゴシック" panose="020B0609070205080204" pitchFamily="49" charset="-128"/>
              </a:rPr>
              <a:t>の</a:t>
            </a:r>
            <a:r>
              <a:rPr kumimoji="0" lang="en-US" altLang="ja-JP" sz="2400" dirty="0">
                <a:latin typeface="ＭＳ ゴシック" panose="020B0609070205080204" pitchFamily="49" charset="-128"/>
                <a:ea typeface="ＭＳ ゴシック" panose="020B0609070205080204" pitchFamily="49" charset="-128"/>
              </a:rPr>
              <a:t>to</a:t>
            </a:r>
            <a:r>
              <a:rPr kumimoji="0" lang="ja-JP" altLang="en-US" sz="2400" dirty="0">
                <a:latin typeface="ＭＳ ゴシック" panose="020B0609070205080204" pitchFamily="49" charset="-128"/>
                <a:ea typeface="ＭＳ ゴシック" panose="020B0609070205080204" pitchFamily="49" charset="-128"/>
              </a:rPr>
              <a:t>の用法</a:t>
            </a:r>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主語と動詞は？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6845132"/>
      </p:ext>
    </p:extLst>
  </p:cSld>
  <p:clrMapOvr>
    <a:masterClrMapping/>
  </p:clrMapOvr>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24. What is the world really like?</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36702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主語と動詞は？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en-US" altLang="ja-JP" sz="2400" dirty="0">
                <a:latin typeface="ＭＳ ゴシック" panose="020B0609070205080204" pitchFamily="49" charset="-128"/>
                <a:ea typeface="ＭＳ ゴシック" panose="020B0609070205080204" pitchFamily="49" charset="-128"/>
              </a:rPr>
              <a:t>like</a:t>
            </a:r>
            <a:r>
              <a:rPr kumimoji="0" lang="ja-JP" altLang="en-US" sz="2400" dirty="0">
                <a:latin typeface="ＭＳ ゴシック" panose="020B0609070205080204" pitchFamily="49" charset="-128"/>
                <a:ea typeface="ＭＳ ゴシック" panose="020B0609070205080204" pitchFamily="49" charset="-128"/>
              </a:rPr>
              <a:t>の品詞は？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90395502"/>
      </p:ext>
    </p:extLst>
  </p:cSld>
  <p:clrMapOvr>
    <a:masterClrMapping/>
  </p:clrMapOvr>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25. What bothers me is that some people try to make science selective.</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36702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主語と動詞は？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en-US" altLang="ja-JP" sz="2400" dirty="0">
                <a:latin typeface="ＭＳ ゴシック" panose="020B0609070205080204" pitchFamily="49" charset="-128"/>
                <a:ea typeface="ＭＳ ゴシック" panose="020B0609070205080204" pitchFamily="49" charset="-128"/>
              </a:rPr>
              <a:t>that</a:t>
            </a:r>
            <a:r>
              <a:rPr kumimoji="0" lang="ja-JP" altLang="en-US" sz="2400" dirty="0">
                <a:latin typeface="ＭＳ ゴシック" panose="020B0609070205080204" pitchFamily="49" charset="-128"/>
                <a:ea typeface="ＭＳ ゴシック" panose="020B0609070205080204" pitchFamily="49" charset="-128"/>
              </a:rPr>
              <a:t>節はどこまで続くか？</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81018103"/>
      </p:ext>
    </p:extLst>
  </p:cSld>
  <p:clrMapOvr>
    <a:masterClrMapping/>
  </p:clrMapOvr>
  <p:extLst mod="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26. We have not yet discovered exactly what thinking is.</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551691"/>
            <a:ext cx="116907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discovered</a:t>
            </a:r>
            <a:r>
              <a:rPr lang="ja-JP" altLang="en-US" sz="2400" dirty="0">
                <a:latin typeface="Times New Roman" panose="02020603050405020304" pitchFamily="18" charset="0"/>
                <a:ea typeface="ＭＳ ゴシック" panose="020B0609070205080204" pitchFamily="49" charset="-128"/>
                <a:cs typeface="Times New Roman" panose="02020603050405020304" pitchFamily="18" charset="0"/>
              </a:rPr>
              <a:t>とは何を発見したのか？</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76750749"/>
      </p:ext>
    </p:extLst>
  </p:cSld>
  <p:clrMapOvr>
    <a:masterClrMapping/>
  </p:clrMapOvr>
  <p:extLst mod="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27. You don’t know how anxious I am about.</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551691"/>
            <a:ext cx="116907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know</a:t>
            </a:r>
            <a:r>
              <a:rPr lang="ja-JP" altLang="en-US" sz="2400" dirty="0">
                <a:latin typeface="Times New Roman" panose="02020603050405020304" pitchFamily="18" charset="0"/>
                <a:ea typeface="ＭＳ ゴシック" panose="020B0609070205080204" pitchFamily="49" charset="-128"/>
                <a:cs typeface="Times New Roman" panose="02020603050405020304" pitchFamily="18" charset="0"/>
              </a:rPr>
              <a:t>の目的語を探せ？</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60981332"/>
      </p:ext>
    </p:extLst>
  </p:cSld>
  <p:clrMapOvr>
    <a:masterClrMapping/>
  </p:clrMapOvr>
  <p:extLst mod="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28. One test of a story is whether it creates a desire to read it again.</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182360"/>
            <a:ext cx="1169073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主語と動詞は？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whether</a:t>
            </a:r>
            <a:r>
              <a:rPr lang="ja-JP" altLang="en-US" sz="2400" dirty="0">
                <a:latin typeface="Times New Roman" panose="02020603050405020304" pitchFamily="18" charset="0"/>
                <a:ea typeface="ＭＳ ゴシック" panose="020B0609070205080204" pitchFamily="49" charset="-128"/>
                <a:cs typeface="Times New Roman" panose="02020603050405020304" pitchFamily="18" charset="0"/>
              </a:rPr>
              <a:t>の後の</a:t>
            </a:r>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it</a:t>
            </a:r>
            <a:r>
              <a:rPr lang="ja-JP" altLang="en-US" sz="2400" dirty="0">
                <a:latin typeface="Times New Roman" panose="02020603050405020304" pitchFamily="18" charset="0"/>
                <a:ea typeface="ＭＳ ゴシック" panose="020B0609070205080204" pitchFamily="49" charset="-128"/>
                <a:cs typeface="Times New Roman" panose="02020603050405020304" pitchFamily="18" charset="0"/>
              </a:rPr>
              <a:t>は何を指すか？</a:t>
            </a:r>
            <a:endPar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read</a:t>
            </a:r>
            <a:r>
              <a:rPr lang="ja-JP" altLang="en-US" sz="2400" dirty="0">
                <a:latin typeface="Times New Roman" panose="02020603050405020304" pitchFamily="18" charset="0"/>
                <a:ea typeface="ＭＳ ゴシック" panose="020B0609070205080204" pitchFamily="49" charset="-128"/>
                <a:cs typeface="Times New Roman" panose="02020603050405020304" pitchFamily="18" charset="0"/>
              </a:rPr>
              <a:t>の後の</a:t>
            </a:r>
            <a:r>
              <a:rPr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it</a:t>
            </a:r>
            <a:r>
              <a:rPr lang="ja-JP" altLang="en-US" sz="2400" dirty="0">
                <a:latin typeface="Times New Roman" panose="02020603050405020304" pitchFamily="18" charset="0"/>
                <a:ea typeface="ＭＳ ゴシック" panose="020B0609070205080204" pitchFamily="49" charset="-128"/>
                <a:cs typeface="Times New Roman" panose="02020603050405020304" pitchFamily="18" charset="0"/>
              </a:rPr>
              <a:t>は何を指すか？</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480042361"/>
      </p:ext>
    </p:extLst>
  </p:cSld>
  <p:clrMapOvr>
    <a:masterClrMapping/>
  </p:clrMapOvr>
  <p:extLst mod="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16664" y="0"/>
            <a:ext cx="12192000" cy="584775"/>
          </a:xfrm>
          <a:prstGeom prst="rect">
            <a:avLst/>
          </a:prstGeom>
          <a:noFill/>
          <a:ln w="25400">
            <a:solidFill>
              <a:srgbClr val="00B050"/>
            </a:solidFill>
          </a:ln>
        </p:spPr>
        <p:txBody>
          <a:bodyPr wrap="square" rtlCol="0">
            <a:spAutoFit/>
          </a:bodyPr>
          <a:lstStyle/>
          <a:p>
            <a:pPr algn="ctr"/>
            <a:r>
              <a:rPr kumimoji="1" lang="en-US" altLang="ja-JP" sz="3200" dirty="0">
                <a:latin typeface="Times New Roman" panose="02020603050405020304" pitchFamily="18" charset="0"/>
                <a:ea typeface="ＭＳ ゴシック" panose="020B0609070205080204" pitchFamily="49" charset="-128"/>
                <a:cs typeface="Times New Roman" panose="02020603050405020304" pitchFamily="18" charset="0"/>
              </a:rPr>
              <a:t>29. London was, largely remains, a city built for the horse.</a:t>
            </a:r>
            <a:endParaRPr kumimoji="1" lang="ja-JP" altLang="en-US" sz="3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 name="Rectangle 4">
            <a:extLst>
              <a:ext uri="{FF2B5EF4-FFF2-40B4-BE49-F238E27FC236}">
                <a16:creationId xmlns:a16="http://schemas.microsoft.com/office/drawing/2014/main" id="{9B1C0FE7-AE11-4F74-A5F1-83B788E227EE}"/>
              </a:ext>
            </a:extLst>
          </p:cNvPr>
          <p:cNvSpPr>
            <a:spLocks noChangeArrowheads="1"/>
          </p:cNvSpPr>
          <p:nvPr/>
        </p:nvSpPr>
        <p:spPr bwMode="auto">
          <a:xfrm>
            <a:off x="145364" y="2551691"/>
            <a:ext cx="1169073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▶ヒント◀</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a:p>
            <a:pPr lvl="0"/>
            <a:r>
              <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remains</a:t>
            </a:r>
            <a:r>
              <a:rPr kumimoji="0" lang="ja-JP" altLang="en-US"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の主語は？</a:t>
            </a:r>
            <a:endParaRPr kumimoji="0" lang="en-US"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25119872"/>
      </p:ext>
    </p:extLst>
  </p:cSld>
  <p:clrMapOvr>
    <a:masterClrMapping/>
  </p:clrMapOvr>
  <p:extLst mod="1"/>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40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8DE63E3B8EF354493C26BBB56A3061C" ma:contentTypeVersion="7" ma:contentTypeDescription="新しいドキュメントを作成します。" ma:contentTypeScope="" ma:versionID="26c10bcf3625aca3cf33713d1e02ada4">
  <xsd:schema xmlns:xsd="http://www.w3.org/2001/XMLSchema" xmlns:xs="http://www.w3.org/2001/XMLSchema" xmlns:p="http://schemas.microsoft.com/office/2006/metadata/properties" xmlns:ns2="ab63f372-a4a3-4213-ad55-71b499dd4cc8" targetNamespace="http://schemas.microsoft.com/office/2006/metadata/properties" ma:root="true" ma:fieldsID="a8780c59f90022df44271b4edef1d854" ns2:_="">
    <xsd:import namespace="ab63f372-a4a3-4213-ad55-71b499dd4cc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63f372-a4a3-4213-ad55-71b499dd4c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B656D4-2D2C-47FA-B6F9-8E067098DB1D}">
  <ds:schemaRefs>
    <ds:schemaRef ds:uri="http://schemas.microsoft.com/office/2006/documentManagement/types"/>
    <ds:schemaRef ds:uri="http://purl.org/dc/dcmitype/"/>
    <ds:schemaRef ds:uri="http://purl.org/dc/terms/"/>
    <ds:schemaRef ds:uri="http://purl.org/dc/elements/1.1/"/>
    <ds:schemaRef ds:uri="http://schemas.openxmlformats.org/package/2006/metadata/core-properties"/>
    <ds:schemaRef ds:uri="ab63f372-a4a3-4213-ad55-71b499dd4cc8"/>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3008D9F9-A981-4131-A816-96AC3E2DD3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63f372-a4a3-4213-ad55-71b499dd4c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EDBB638-FFD6-471B-AA30-30EE7FA722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21130</TotalTime>
  <Words>1395</Words>
  <Application>Microsoft Office PowerPoint</Application>
  <PresentationFormat>ワイド画面</PresentationFormat>
  <Paragraphs>98</Paragraphs>
  <Slides>10</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ＭＳ ゴシック</vt:lpstr>
      <vt:lpstr>游ゴシック</vt:lpstr>
      <vt:lpstr>游ゴシック Light</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菊原 大輝</dc:creator>
  <cp:lastModifiedBy>中田 篤史</cp:lastModifiedBy>
  <cp:revision>636</cp:revision>
  <dcterms:created xsi:type="dcterms:W3CDTF">2022-02-02T05:53:39Z</dcterms:created>
  <dcterms:modified xsi:type="dcterms:W3CDTF">2022-10-18T02:34:39Z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0x01010078DE63E3B8EF354493C26BBB56A3061C</vt:lpwstr>
  </property>
</Properties>
</file>