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317" r:id="rId5"/>
    <p:sldId id="318" r:id="rId6"/>
    <p:sldId id="319" r:id="rId7"/>
    <p:sldId id="320" r:id="rId8"/>
    <p:sldId id="321" r:id="rId9"/>
    <p:sldId id="322" r:id="rId10"/>
    <p:sldId id="323" r:id="rId11"/>
    <p:sldId id="324" r:id="rId12"/>
    <p:sldId id="325" r:id="rId13"/>
    <p:sldId id="326" r:id="rId14"/>
    <p:sldId id="327" r:id="rId15"/>
    <p:sldId id="329" r:id="rId16"/>
    <p:sldId id="328" r:id="rId17"/>
    <p:sldId id="330" r:id="rId18"/>
    <p:sldId id="331" r:id="rId19"/>
    <p:sldId id="332" r:id="rId20"/>
    <p:sldId id="333" r:id="rId21"/>
    <p:sldId id="334" r:id="rId22"/>
    <p:sldId id="335" r:id="rId23"/>
    <p:sldId id="336" r:id="rId2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94" autoAdjust="0"/>
    <p:restoredTop sz="79157" autoAdjust="0"/>
  </p:normalViewPr>
  <p:slideViewPr>
    <p:cSldViewPr snapToGrid="0">
      <p:cViewPr varScale="1">
        <p:scale>
          <a:sx n="90" d="100"/>
          <a:sy n="90" d="100"/>
        </p:scale>
        <p:origin x="1284" y="12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E65437-55FB-4F61-B70D-9CA44B5B3848}" type="datetimeFigureOut">
              <a:rPr kumimoji="1" lang="ja-JP" altLang="en-US" smtClean="0"/>
              <a:t>2022/10/11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090C6-4279-4CFD-AECF-87838A7BD5FA}" type="slidenum">
              <a:rPr kumimoji="1" lang="ja-JP" altLang="en-US" smtClean="0"/>
              <a:t>‹#›</a:t>
            </a:fld>
            <a:endParaRPr kumimoji="1" lang="ja-JP" altLang="en-US"/>
          </a:p>
        </p:txBody>
      </p:sp>
    </p:spTree>
    <p:extLst>
      <p:ext uri="{BB962C8B-B14F-4D97-AF65-F5344CB8AC3E}">
        <p14:creationId xmlns:p14="http://schemas.microsoft.com/office/powerpoint/2010/main" val="28090555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主語は</a:t>
            </a:r>
            <a:r>
              <a:rPr kumimoji="1" lang="en-US" altLang="ja-JP" dirty="0"/>
              <a:t>This</a:t>
            </a:r>
            <a:r>
              <a:rPr kumimoji="1" lang="ja-JP" altLang="en-US" dirty="0"/>
              <a:t>で、動詞は</a:t>
            </a:r>
            <a:r>
              <a:rPr kumimoji="1" lang="en-US" altLang="ja-JP" dirty="0"/>
              <a:t>is</a:t>
            </a:r>
            <a:r>
              <a:rPr kumimoji="1" lang="ja-JP" altLang="en-US" dirty="0" err="1"/>
              <a:t>。</a:t>
            </a:r>
            <a:r>
              <a:rPr kumimoji="1" lang="ja-JP" altLang="en-US" dirty="0"/>
              <a:t>これはペンです。</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1</a:t>
            </a:fld>
            <a:endParaRPr kumimoji="1" lang="ja-JP" altLang="en-US"/>
          </a:p>
        </p:txBody>
      </p:sp>
    </p:spTree>
    <p:extLst>
      <p:ext uri="{BB962C8B-B14F-4D97-AF65-F5344CB8AC3E}">
        <p14:creationId xmlns:p14="http://schemas.microsoft.com/office/powerpoint/2010/main" val="8003161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あなたは、庭で歌を歌っている女性を知っていますか？</a:t>
            </a:r>
            <a:r>
              <a:rPr kumimoji="1" lang="en-US" altLang="ja-JP" dirty="0"/>
              <a:t>(2)</a:t>
            </a:r>
            <a:r>
              <a:rPr kumimoji="1" lang="ja-JP" altLang="en-US" dirty="0"/>
              <a:t>これは、私が学生のときに使用した辞書です。</a:t>
            </a:r>
            <a:r>
              <a:rPr kumimoji="1" lang="en-US" altLang="ja-JP" dirty="0"/>
              <a:t>(3)</a:t>
            </a:r>
            <a:r>
              <a:rPr kumimoji="1" lang="ja-JP" altLang="en-US" dirty="0"/>
              <a:t>彼女はこのクラスで唯一フランス語の話せる生徒です。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10</a:t>
            </a:fld>
            <a:endParaRPr kumimoji="1" lang="ja-JP" altLang="en-US"/>
          </a:p>
        </p:txBody>
      </p:sp>
    </p:spTree>
    <p:extLst>
      <p:ext uri="{BB962C8B-B14F-4D97-AF65-F5344CB8AC3E}">
        <p14:creationId xmlns:p14="http://schemas.microsoft.com/office/powerpoint/2010/main" val="1494977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彼はそれが出来る唯一の人です。「関係代名詞」</a:t>
            </a:r>
            <a:r>
              <a:rPr kumimoji="1" lang="en-US" altLang="ja-JP" dirty="0"/>
              <a:t>(2)</a:t>
            </a:r>
            <a:r>
              <a:rPr kumimoji="1" lang="ja-JP" altLang="en-US" dirty="0"/>
              <a:t>彼女は私がそれを信じているという事実を知っている。「接続詞」</a:t>
            </a:r>
            <a:r>
              <a:rPr kumimoji="1" lang="en-US" altLang="ja-JP" dirty="0"/>
              <a:t>(3)</a:t>
            </a:r>
            <a:r>
              <a:rPr kumimoji="1" lang="ja-JP" altLang="en-US" dirty="0"/>
              <a:t>彼はあまりの空腹で、もはや歩くことが出来ない。「接続詞」</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11</a:t>
            </a:fld>
            <a:endParaRPr kumimoji="1" lang="ja-JP" altLang="en-US"/>
          </a:p>
        </p:txBody>
      </p:sp>
    </p:spTree>
    <p:extLst>
      <p:ext uri="{BB962C8B-B14F-4D97-AF65-F5344CB8AC3E}">
        <p14:creationId xmlns:p14="http://schemas.microsoft.com/office/powerpoint/2010/main" val="1218080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あなたは、自分のなりたいものになれる。</a:t>
            </a:r>
            <a:r>
              <a:rPr kumimoji="1" lang="en-US" altLang="ja-JP" dirty="0"/>
              <a:t>(2)</a:t>
            </a:r>
            <a:r>
              <a:rPr kumimoji="1" lang="ja-JP" altLang="en-US" dirty="0"/>
              <a:t>私にとって重要なことが、必ずしも誰にでも価値があるとは限らない。</a:t>
            </a:r>
            <a:endParaRPr kumimoji="1" lang="en-US" altLang="ja-JP" dirty="0"/>
          </a:p>
          <a:p>
            <a:r>
              <a:rPr kumimoji="1" lang="en-US" altLang="ja-JP" dirty="0"/>
              <a:t>What</a:t>
            </a:r>
            <a:r>
              <a:rPr kumimoji="1" lang="ja-JP" altLang="en-US" dirty="0"/>
              <a:t>が「先行詞を含む関係代名詞」となった場合、「～である（ところの）もの</a:t>
            </a:r>
            <a:r>
              <a:rPr kumimoji="1" lang="en-US" altLang="ja-JP" dirty="0"/>
              <a:t>/</a:t>
            </a:r>
            <a:r>
              <a:rPr kumimoji="1" lang="ja-JP" altLang="en-US" dirty="0"/>
              <a:t>こと」とする</a:t>
            </a:r>
            <a:r>
              <a:rPr kumimoji="1" lang="ja-JP" altLang="en-US" dirty="0" err="1"/>
              <a:t>訳し方を</a:t>
            </a:r>
            <a:r>
              <a:rPr kumimoji="1" lang="ja-JP" altLang="en-US" dirty="0"/>
              <a:t>覚えておくこと。</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12</a:t>
            </a:fld>
            <a:endParaRPr kumimoji="1" lang="ja-JP" altLang="en-US"/>
          </a:p>
        </p:txBody>
      </p:sp>
    </p:spTree>
    <p:extLst>
      <p:ext uri="{BB962C8B-B14F-4D97-AF65-F5344CB8AC3E}">
        <p14:creationId xmlns:p14="http://schemas.microsoft.com/office/powerpoint/2010/main" val="1609372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世界には、我々人間の理解できないことがたくさんある。</a:t>
            </a:r>
            <a:r>
              <a:rPr kumimoji="1" lang="en-US" altLang="ja-JP" dirty="0"/>
              <a:t>for</a:t>
            </a:r>
            <a:r>
              <a:rPr kumimoji="1" lang="ja-JP" altLang="en-US" dirty="0"/>
              <a:t>主語、</a:t>
            </a:r>
            <a:r>
              <a:rPr kumimoji="1" lang="en-US" altLang="ja-JP" dirty="0"/>
              <a:t>to</a:t>
            </a:r>
            <a:r>
              <a:rPr kumimoji="1" lang="ja-JP" altLang="en-US" dirty="0"/>
              <a:t>動詞で訳すとうまくいく。</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13</a:t>
            </a:fld>
            <a:endParaRPr kumimoji="1" lang="ja-JP" altLang="en-US"/>
          </a:p>
        </p:txBody>
      </p:sp>
    </p:spTree>
    <p:extLst>
      <p:ext uri="{BB962C8B-B14F-4D97-AF65-F5344CB8AC3E}">
        <p14:creationId xmlns:p14="http://schemas.microsoft.com/office/powerpoint/2010/main" val="14117530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彼がそう考えるのは当然です。</a:t>
            </a:r>
            <a:r>
              <a:rPr kumimoji="1" lang="en-US" altLang="ja-JP" dirty="0"/>
              <a:t>It is quite natural that he should think so.</a:t>
            </a:r>
            <a:endParaRPr kumimoji="1" lang="ja-JP" altLang="en-US" dirty="0"/>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14</a:t>
            </a:fld>
            <a:endParaRPr kumimoji="1" lang="ja-JP" altLang="en-US"/>
          </a:p>
        </p:txBody>
      </p:sp>
    </p:spTree>
    <p:extLst>
      <p:ext uri="{BB962C8B-B14F-4D97-AF65-F5344CB8AC3E}">
        <p14:creationId xmlns:p14="http://schemas.microsoft.com/office/powerpoint/2010/main" val="2807333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盗まれたのは、彼のノートだった。強調前の文は、</a:t>
            </a:r>
            <a:r>
              <a:rPr kumimoji="1" lang="en-US" altLang="ja-JP" dirty="0"/>
              <a:t>His notebook was stolen.</a:t>
            </a:r>
            <a:endParaRPr kumimoji="1" lang="ja-JP" altLang="en-US" dirty="0"/>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15</a:t>
            </a:fld>
            <a:endParaRPr kumimoji="1" lang="ja-JP" altLang="en-US"/>
          </a:p>
        </p:txBody>
      </p:sp>
    </p:spTree>
    <p:extLst>
      <p:ext uri="{BB962C8B-B14F-4D97-AF65-F5344CB8AC3E}">
        <p14:creationId xmlns:p14="http://schemas.microsoft.com/office/powerpoint/2010/main" val="15900681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科学と工学の間には、大きな違いが存在する。</a:t>
            </a:r>
            <a:r>
              <a:rPr kumimoji="1" lang="en-US" altLang="ja-JP" dirty="0"/>
              <a:t>(2)</a:t>
            </a:r>
            <a:r>
              <a:rPr kumimoji="1" lang="ja-JP" altLang="en-US" dirty="0"/>
              <a:t>わたしはそれを思ってもいなかった。通常の文は</a:t>
            </a:r>
            <a:r>
              <a:rPr kumimoji="1" lang="en-US" altLang="ja-JP" dirty="0"/>
              <a:t>SV</a:t>
            </a:r>
            <a:r>
              <a:rPr kumimoji="1" lang="ja-JP" altLang="en-US" dirty="0"/>
              <a:t>の語順。この順番が変わって主語の前に動詞や助動詞が出て</a:t>
            </a:r>
            <a:r>
              <a:rPr kumimoji="1" lang="en-US" altLang="ja-JP" dirty="0"/>
              <a:t>VS</a:t>
            </a:r>
            <a:r>
              <a:rPr kumimoji="1" lang="ja-JP" altLang="en-US" dirty="0"/>
              <a:t>または</a:t>
            </a:r>
            <a:r>
              <a:rPr kumimoji="1" lang="en-US" altLang="ja-JP" dirty="0" err="1"/>
              <a:t>v’SV</a:t>
            </a:r>
            <a:r>
              <a:rPr kumimoji="1" lang="en-US" altLang="ja-JP" dirty="0"/>
              <a:t>(v’</a:t>
            </a:r>
            <a:r>
              <a:rPr kumimoji="1" lang="ja-JP" altLang="en-US" dirty="0"/>
              <a:t>は助動詞</a:t>
            </a:r>
            <a:r>
              <a:rPr kumimoji="1" lang="en-US" altLang="ja-JP" dirty="0"/>
              <a:t>)</a:t>
            </a:r>
            <a:r>
              <a:rPr kumimoji="1" lang="ja-JP" altLang="en-US" dirty="0"/>
              <a:t>になる場合があり、これを倒置という。倒置になりやすい動詞は、</a:t>
            </a:r>
            <a:r>
              <a:rPr kumimoji="1" lang="en-US" altLang="ja-JP" dirty="0"/>
              <a:t>be</a:t>
            </a:r>
            <a:r>
              <a:rPr kumimoji="1" lang="ja-JP" altLang="en-US" dirty="0"/>
              <a:t>動詞</a:t>
            </a:r>
            <a:r>
              <a:rPr kumimoji="1" lang="en-US" altLang="ja-JP" dirty="0"/>
              <a:t>,</a:t>
            </a:r>
            <a:r>
              <a:rPr kumimoji="1" lang="en-US" altLang="ja-JP" dirty="0" err="1"/>
              <a:t>stand,lie,exist</a:t>
            </a:r>
            <a:r>
              <a:rPr kumimoji="1" lang="ja-JP" altLang="en-US" dirty="0"/>
              <a:t>などの「存在」の意味を表したい場合と、もう一つは</a:t>
            </a:r>
            <a:r>
              <a:rPr kumimoji="1" lang="en-US" altLang="ja-JP" dirty="0" err="1"/>
              <a:t>never,nor,not</a:t>
            </a:r>
            <a:r>
              <a:rPr kumimoji="1" lang="ja-JP" altLang="en-US" dirty="0"/>
              <a:t>などの「否定」を強く表したい場合である。存在や否定の表現で構文的に「変だなあ？」と思ったら「倒置かも？」と疑ってください。</a:t>
            </a:r>
            <a:r>
              <a:rPr kumimoji="1" lang="en-US" altLang="ja-JP" dirty="0"/>
              <a:t>Exist</a:t>
            </a:r>
            <a:r>
              <a:rPr kumimoji="1" lang="ja-JP" altLang="en-US" dirty="0"/>
              <a:t>が主語の前</a:t>
            </a:r>
            <a:r>
              <a:rPr kumimoji="1" lang="en-US" altLang="ja-JP" dirty="0"/>
              <a:t>(</a:t>
            </a:r>
            <a:r>
              <a:rPr kumimoji="0"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 great difference</a:t>
            </a:r>
            <a:r>
              <a:rPr kumimoji="1" lang="en-US" altLang="ja-JP" dirty="0"/>
              <a:t>)</a:t>
            </a:r>
            <a:r>
              <a:rPr kumimoji="1" lang="ja-JP" altLang="en-US" dirty="0"/>
              <a:t>にある。</a:t>
            </a:r>
            <a:r>
              <a:rPr kumimoji="1" lang="en-US" altLang="ja-JP" dirty="0"/>
              <a:t>Did</a:t>
            </a:r>
            <a:r>
              <a:rPr kumimoji="1" lang="ja-JP" altLang="en-US" dirty="0"/>
              <a:t>は助動詞。</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16</a:t>
            </a:fld>
            <a:endParaRPr kumimoji="1" lang="ja-JP" altLang="en-US"/>
          </a:p>
        </p:txBody>
      </p:sp>
    </p:spTree>
    <p:extLst>
      <p:ext uri="{BB962C8B-B14F-4D97-AF65-F5344CB8AC3E}">
        <p14:creationId xmlns:p14="http://schemas.microsoft.com/office/powerpoint/2010/main" val="13761775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彼は賢明と言うより利口である。</a:t>
            </a:r>
            <a:r>
              <a:rPr kumimoji="1" lang="en-US" altLang="ja-JP" dirty="0"/>
              <a:t>(2)</a:t>
            </a:r>
            <a:r>
              <a:rPr kumimoji="1" lang="ja-JP" altLang="en-US" dirty="0"/>
              <a:t>彼は私より利口だ。</a:t>
            </a:r>
            <a:endParaRPr kumimoji="1" lang="en-US" altLang="ja-JP" dirty="0"/>
          </a:p>
          <a:p>
            <a:r>
              <a:rPr kumimoji="1" lang="en-US" altLang="ja-JP" dirty="0"/>
              <a:t>than</a:t>
            </a:r>
            <a:r>
              <a:rPr kumimoji="1" lang="ja-JP" altLang="en-US" dirty="0"/>
              <a:t>の前は「</a:t>
            </a:r>
            <a:r>
              <a:rPr kumimoji="1" lang="en-US" altLang="ja-JP" dirty="0"/>
              <a:t>He is more clever.</a:t>
            </a:r>
            <a:r>
              <a:rPr kumimoji="1" lang="ja-JP" altLang="en-US" dirty="0"/>
              <a:t>」</a:t>
            </a:r>
            <a:r>
              <a:rPr kumimoji="1" lang="en-US" altLang="ja-JP" dirty="0"/>
              <a:t>than</a:t>
            </a:r>
            <a:r>
              <a:rPr kumimoji="1" lang="ja-JP" altLang="en-US" dirty="0"/>
              <a:t>の後ろは「</a:t>
            </a:r>
            <a:r>
              <a:rPr kumimoji="1" lang="en-US" altLang="ja-JP" dirty="0"/>
              <a:t>He is wise.</a:t>
            </a:r>
            <a:r>
              <a:rPr kumimoji="1" lang="ja-JP" altLang="en-US" dirty="0"/>
              <a:t>」</a:t>
            </a:r>
            <a:r>
              <a:rPr kumimoji="1" lang="en-US" altLang="ja-JP" dirty="0"/>
              <a:t>clever</a:t>
            </a:r>
            <a:r>
              <a:rPr kumimoji="1" lang="ja-JP" altLang="en-US" dirty="0"/>
              <a:t>と</a:t>
            </a:r>
            <a:r>
              <a:rPr kumimoji="1" lang="en-US" altLang="ja-JP" dirty="0"/>
              <a:t>wise</a:t>
            </a:r>
            <a:r>
              <a:rPr kumimoji="1" lang="ja-JP" altLang="en-US" dirty="0"/>
              <a:t>を比べたら、</a:t>
            </a:r>
            <a:r>
              <a:rPr kumimoji="1" lang="en-US" altLang="ja-JP" dirty="0"/>
              <a:t>clever</a:t>
            </a:r>
            <a:r>
              <a:rPr kumimoji="1" lang="ja-JP" altLang="en-US" dirty="0"/>
              <a:t>の方が</a:t>
            </a:r>
            <a:r>
              <a:rPr kumimoji="1" lang="en-US" altLang="ja-JP" dirty="0"/>
              <a:t>more</a:t>
            </a:r>
            <a:r>
              <a:rPr kumimoji="1" lang="ja-JP" altLang="en-US" dirty="0"/>
              <a:t>（より・もっと）だというのがこの文の意味。</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than</a:t>
            </a:r>
            <a:r>
              <a:rPr kumimoji="1" lang="ja-JP" altLang="en-US" dirty="0"/>
              <a:t>の前は「</a:t>
            </a:r>
            <a:r>
              <a:rPr kumimoji="1" lang="en-US" altLang="ja-JP" dirty="0"/>
              <a:t>He is cleverer.</a:t>
            </a:r>
            <a:r>
              <a:rPr kumimoji="1" lang="ja-JP" altLang="en-US" dirty="0"/>
              <a:t>」</a:t>
            </a:r>
            <a:r>
              <a:rPr kumimoji="1" lang="en-US" altLang="ja-JP" dirty="0"/>
              <a:t>than</a:t>
            </a:r>
            <a:r>
              <a:rPr kumimoji="1" lang="ja-JP" altLang="en-US" dirty="0"/>
              <a:t>の後ろは「</a:t>
            </a:r>
            <a:r>
              <a:rPr kumimoji="1" lang="en-US" altLang="ja-JP" dirty="0"/>
              <a:t>I am clever.</a:t>
            </a:r>
            <a:r>
              <a:rPr kumimoji="1" lang="ja-JP" altLang="en-US" dirty="0"/>
              <a:t>」 彼が賢いのと私が賢いのとを比べたら、彼の方が</a:t>
            </a:r>
            <a:r>
              <a:rPr kumimoji="1" lang="en-US" altLang="ja-JP" dirty="0"/>
              <a:t>cleverer</a:t>
            </a:r>
            <a:r>
              <a:rPr kumimoji="1" lang="ja-JP" altLang="en-US" dirty="0"/>
              <a:t>だ。</a:t>
            </a:r>
            <a:endParaRPr kumimoji="1" lang="en-US" altLang="ja-JP" dirty="0"/>
          </a:p>
          <a:p>
            <a:r>
              <a:rPr kumimoji="1" lang="en-US" altLang="ja-JP" dirty="0"/>
              <a:t>Cleverer </a:t>
            </a:r>
            <a:r>
              <a:rPr kumimoji="1" lang="ja-JP" altLang="en-US" dirty="0"/>
              <a:t>か </a:t>
            </a:r>
            <a:r>
              <a:rPr kumimoji="1" lang="en-US" altLang="ja-JP" dirty="0"/>
              <a:t>more/less clever (</a:t>
            </a:r>
            <a:r>
              <a:rPr kumimoji="1" lang="ja-JP" altLang="en-US" dirty="0"/>
              <a:t>音節</a:t>
            </a:r>
            <a:r>
              <a:rPr kumimoji="1" lang="en-US" altLang="ja-JP" dirty="0"/>
              <a:t>2</a:t>
            </a:r>
            <a:r>
              <a:rPr kumimoji="1" lang="ja-JP" altLang="en-US" dirty="0"/>
              <a:t>個だけれど</a:t>
            </a:r>
            <a:r>
              <a:rPr kumimoji="1" lang="en-US" altLang="ja-JP" dirty="0"/>
              <a:t>Cleverer</a:t>
            </a:r>
            <a:r>
              <a:rPr kumimoji="1" lang="ja-JP" altLang="en-US" dirty="0"/>
              <a:t>は発音しにくいので</a:t>
            </a:r>
            <a:r>
              <a:rPr kumimoji="1" lang="en-US" altLang="ja-JP" dirty="0"/>
              <a:t>“more clever”</a:t>
            </a:r>
            <a:r>
              <a:rPr kumimoji="1" lang="ja-JP" altLang="en-US" dirty="0"/>
              <a:t>が一般的です</a:t>
            </a:r>
            <a:r>
              <a:rPr kumimoji="1" lang="en-US" altLang="ja-JP" dirty="0"/>
              <a:t>.)</a:t>
            </a:r>
            <a:endParaRPr kumimoji="1" lang="ja-JP" altLang="en-US" dirty="0"/>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17</a:t>
            </a:fld>
            <a:endParaRPr kumimoji="1" lang="ja-JP" altLang="en-US"/>
          </a:p>
        </p:txBody>
      </p:sp>
    </p:spTree>
    <p:extLst>
      <p:ext uri="{BB962C8B-B14F-4D97-AF65-F5344CB8AC3E}">
        <p14:creationId xmlns:p14="http://schemas.microsoft.com/office/powerpoint/2010/main" val="41063519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言語は意思疎通の最も普通の、また最も易しい方法である。</a:t>
            </a:r>
            <a:endParaRPr kumimoji="1" lang="en-US" altLang="ja-JP" dirty="0"/>
          </a:p>
          <a:p>
            <a:endParaRPr kumimoji="1" lang="en-US" altLang="ja-JP" dirty="0"/>
          </a:p>
          <a:p>
            <a:r>
              <a:rPr kumimoji="1" lang="en-US" altLang="ja-JP" dirty="0"/>
              <a:t>the commonest way of communication</a:t>
            </a:r>
            <a:r>
              <a:rPr kumimoji="1" lang="ja-JP" altLang="en-US" dirty="0"/>
              <a:t>と</a:t>
            </a:r>
            <a:r>
              <a:rPr kumimoji="1" lang="en-US" altLang="ja-JP" dirty="0"/>
              <a:t>the easiest way of communication</a:t>
            </a:r>
            <a:r>
              <a:rPr kumimoji="1" lang="ja-JP" altLang="en-US" dirty="0" err="1"/>
              <a:t>。</a:t>
            </a:r>
            <a:r>
              <a:rPr kumimoji="1" lang="ja-JP" altLang="en-US" dirty="0"/>
              <a:t>訳は二つとも</a:t>
            </a:r>
            <a:r>
              <a:rPr kumimoji="1" lang="en-US" altLang="ja-JP" dirty="0"/>
              <a:t>way of communication</a:t>
            </a:r>
            <a:r>
              <a:rPr kumimoji="1" lang="ja-JP" altLang="en-US" dirty="0"/>
              <a:t>にかかっていることを明らかにして訳すこと。</a:t>
            </a:r>
            <a:r>
              <a:rPr kumimoji="1" lang="en-US" altLang="ja-JP" dirty="0"/>
              <a:t> </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18</a:t>
            </a:fld>
            <a:endParaRPr kumimoji="1" lang="ja-JP" altLang="en-US"/>
          </a:p>
        </p:txBody>
      </p:sp>
    </p:spTree>
    <p:extLst>
      <p:ext uri="{BB962C8B-B14F-4D97-AF65-F5344CB8AC3E}">
        <p14:creationId xmlns:p14="http://schemas.microsoft.com/office/powerpoint/2010/main" val="24023215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いすに座って、私は将来のことを考えた。全てのことがらを考えて、彼は</a:t>
            </a:r>
            <a:r>
              <a:rPr kumimoji="1" lang="ja-JP" altLang="en-US" dirty="0" err="1"/>
              <a:t>このの</a:t>
            </a:r>
            <a:r>
              <a:rPr kumimoji="1" lang="ja-JP" altLang="en-US" dirty="0"/>
              <a:t>計画に最適である。</a:t>
            </a:r>
            <a:endParaRPr kumimoji="1" lang="en-US" altLang="ja-JP" dirty="0"/>
          </a:p>
          <a:p>
            <a:r>
              <a:rPr kumimoji="1" lang="ja-JP" altLang="en-US" dirty="0"/>
              <a:t>分詞構文は文を簡潔にするために英語ではしょっちゅう出てきます。</a:t>
            </a:r>
            <a:endParaRPr kumimoji="1" lang="en-US" altLang="ja-JP" dirty="0"/>
          </a:p>
          <a:p>
            <a:r>
              <a:rPr kumimoji="1" lang="en-US" altLang="ja-JP" dirty="0"/>
              <a:t>I sat in a chair.</a:t>
            </a:r>
            <a:r>
              <a:rPr kumimoji="1" lang="ja-JP" altLang="en-US" dirty="0"/>
              <a:t>が元の文と考え、</a:t>
            </a:r>
            <a:r>
              <a:rPr kumimoji="1" lang="en-US" altLang="ja-JP" dirty="0"/>
              <a:t>While</a:t>
            </a:r>
            <a:r>
              <a:rPr kumimoji="1" lang="ja-JP" altLang="en-US" dirty="0"/>
              <a:t>（</a:t>
            </a:r>
            <a:r>
              <a:rPr kumimoji="1" lang="ja-JP" altLang="en-US" dirty="0" err="1"/>
              <a:t>～して</a:t>
            </a:r>
            <a:r>
              <a:rPr kumimoji="1" lang="ja-JP" altLang="en-US" dirty="0"/>
              <a:t>いる間）が省略されていそう。</a:t>
            </a:r>
            <a:r>
              <a:rPr kumimoji="1" lang="en-US" altLang="ja-JP" dirty="0"/>
              <a:t>All things was considered.</a:t>
            </a:r>
            <a:r>
              <a:rPr kumimoji="1" lang="ja-JP" altLang="en-US" dirty="0"/>
              <a:t>が元の文と考え、</a:t>
            </a:r>
            <a:r>
              <a:rPr kumimoji="1" lang="zh-TW" altLang="en-US" dirty="0"/>
              <a:t>独立分詞構文</a:t>
            </a:r>
            <a:r>
              <a:rPr kumimoji="1" lang="ja-JP" altLang="en-US" dirty="0"/>
              <a:t>または熟語として</a:t>
            </a:r>
            <a:r>
              <a:rPr kumimoji="0"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All things considered</a:t>
            </a:r>
            <a:r>
              <a:rPr kumimoji="0"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という風に覚えておく。</a:t>
            </a:r>
            <a:endParaRPr kumimoji="0"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0"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Sit in </a:t>
            </a:r>
            <a:r>
              <a:rPr kumimoji="0"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○○は体が隠れる椅子（ソファーや車のシートなど）、</a:t>
            </a:r>
            <a:r>
              <a:rPr kumimoji="0"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sit on </a:t>
            </a:r>
            <a:r>
              <a:rPr kumimoji="0"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○○は体がさらけ出される椅子（パイプ椅子や公園のベンチなど）で用いる。</a:t>
            </a:r>
            <a:endParaRPr kumimoji="1" lang="en-US" altLang="ja-JP" dirty="0"/>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19</a:t>
            </a:fld>
            <a:endParaRPr kumimoji="1" lang="ja-JP" altLang="en-US"/>
          </a:p>
        </p:txBody>
      </p:sp>
    </p:spTree>
    <p:extLst>
      <p:ext uri="{BB962C8B-B14F-4D97-AF65-F5344CB8AC3E}">
        <p14:creationId xmlns:p14="http://schemas.microsoft.com/office/powerpoint/2010/main" val="1504291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主語は</a:t>
            </a:r>
            <a:r>
              <a:rPr kumimoji="1" lang="en-US" altLang="ja-JP" dirty="0"/>
              <a:t>To be free</a:t>
            </a:r>
            <a:r>
              <a:rPr kumimoji="1" lang="ja-JP" altLang="en-US" dirty="0" err="1"/>
              <a:t>。</a:t>
            </a:r>
            <a:r>
              <a:rPr kumimoji="1" lang="ja-JP" altLang="en-US" dirty="0"/>
              <a:t>自由であることは、私にとって重要です。</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2</a:t>
            </a:fld>
            <a:endParaRPr kumimoji="1" lang="ja-JP" altLang="en-US"/>
          </a:p>
        </p:txBody>
      </p:sp>
    </p:spTree>
    <p:extLst>
      <p:ext uri="{BB962C8B-B14F-4D97-AF65-F5344CB8AC3E}">
        <p14:creationId xmlns:p14="http://schemas.microsoft.com/office/powerpoint/2010/main" val="9585861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その城は、写真を見てわかる通り、荒廃していた。このことは、あなたもわかると思うが、我々の財産となるだろう。</a:t>
            </a:r>
            <a:endParaRPr kumimoji="1" lang="en-US" altLang="ja-JP" dirty="0"/>
          </a:p>
          <a:p>
            <a:r>
              <a:rPr kumimoji="0"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The castle was in disrepair.</a:t>
            </a:r>
            <a:r>
              <a:rPr kumimoji="0"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に</a:t>
            </a:r>
            <a:r>
              <a:rPr kumimoji="0"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as you see in the picture</a:t>
            </a:r>
            <a:r>
              <a:rPr kumimoji="0"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がついたもの。</a:t>
            </a:r>
            <a:endParaRPr kumimoji="0"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0"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This</a:t>
            </a:r>
            <a:r>
              <a:rPr kumimoji="0"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 </a:t>
            </a:r>
            <a:r>
              <a:rPr kumimoji="0"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shall be a fortune for us.</a:t>
            </a:r>
            <a:r>
              <a:rPr kumimoji="0"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に</a:t>
            </a:r>
            <a:r>
              <a:rPr kumimoji="0"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I think you can understand</a:t>
            </a:r>
            <a:r>
              <a:rPr kumimoji="0"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がついたもの。</a:t>
            </a:r>
            <a:endParaRPr kumimoji="0"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endParaRPr>
          </a:p>
          <a:p>
            <a:r>
              <a:rPr kumimoji="0"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rPr>
              <a:t>和訳するときは挿入部分を完全に把握した上で、挿入部分をいったん外して訳し、追加的に挿入部分を訳すとうまくいくことが多い。</a:t>
            </a:r>
            <a:r>
              <a:rPr kumimoji="0" lang="en-US" altLang="ja-JP" sz="1200" dirty="0">
                <a:latin typeface="Times New Roman" panose="02020603050405020304" pitchFamily="18" charset="0"/>
                <a:ea typeface="ＭＳ ゴシック" panose="020B0609070205080204" pitchFamily="49" charset="-128"/>
                <a:cs typeface="Times New Roman" panose="02020603050405020304" pitchFamily="18" charset="0"/>
              </a:rPr>
              <a:t> </a:t>
            </a:r>
            <a:endParaRPr kumimoji="1" lang="en-US" altLang="ja-JP" dirty="0"/>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20</a:t>
            </a:fld>
            <a:endParaRPr kumimoji="1" lang="ja-JP" altLang="en-US"/>
          </a:p>
        </p:txBody>
      </p:sp>
    </p:spTree>
    <p:extLst>
      <p:ext uri="{BB962C8B-B14F-4D97-AF65-F5344CB8AC3E}">
        <p14:creationId xmlns:p14="http://schemas.microsoft.com/office/powerpoint/2010/main" val="4038912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主語は</a:t>
            </a:r>
            <a:r>
              <a:rPr kumimoji="1" lang="en-US" altLang="ja-JP" dirty="0"/>
              <a:t>To talk with a lot of people</a:t>
            </a:r>
            <a:r>
              <a:rPr kumimoji="1" lang="ja-JP" altLang="en-US" dirty="0" err="1"/>
              <a:t>。</a:t>
            </a:r>
            <a:r>
              <a:rPr kumimoji="1" lang="ja-JP" altLang="en-US" dirty="0"/>
              <a:t>動詞は</a:t>
            </a:r>
            <a:r>
              <a:rPr kumimoji="1" lang="en-US" altLang="ja-JP" dirty="0"/>
              <a:t>is</a:t>
            </a:r>
            <a:r>
              <a:rPr kumimoji="1" lang="ja-JP" altLang="en-US" dirty="0" err="1"/>
              <a:t>。</a:t>
            </a:r>
            <a:r>
              <a:rPr kumimoji="1" lang="ja-JP" altLang="en-US" dirty="0"/>
              <a:t>多くの人と話をすることは、健康によい。</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3</a:t>
            </a:fld>
            <a:endParaRPr kumimoji="1" lang="ja-JP" altLang="en-US"/>
          </a:p>
        </p:txBody>
      </p:sp>
    </p:spTree>
    <p:extLst>
      <p:ext uri="{BB962C8B-B14F-4D97-AF65-F5344CB8AC3E}">
        <p14:creationId xmlns:p14="http://schemas.microsoft.com/office/powerpoint/2010/main" val="1424079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彼は、まさにそのものを探していた。</a:t>
            </a:r>
            <a:r>
              <a:rPr kumimoji="1" lang="en-US" altLang="ja-JP" dirty="0"/>
              <a:t>Very</a:t>
            </a:r>
            <a:r>
              <a:rPr kumimoji="1" lang="ja-JP" altLang="en-US" dirty="0"/>
              <a:t>は副詞なら「たいへん」だけど形容詞なら「まさしく」という訳を学生は知らないことが多い。中学のときに習った英語なんて覚えてないと、ほとんどの学生は言います。</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4</a:t>
            </a:fld>
            <a:endParaRPr kumimoji="1" lang="ja-JP" altLang="en-US"/>
          </a:p>
        </p:txBody>
      </p:sp>
    </p:spTree>
    <p:extLst>
      <p:ext uri="{BB962C8B-B14F-4D97-AF65-F5344CB8AC3E}">
        <p14:creationId xmlns:p14="http://schemas.microsoft.com/office/powerpoint/2010/main" val="1552162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broken</a:t>
            </a:r>
            <a:r>
              <a:rPr kumimoji="1" lang="ja-JP" altLang="en-US" dirty="0" err="1"/>
              <a:t>。</a:t>
            </a:r>
            <a:r>
              <a:rPr kumimoji="1" lang="en-US" altLang="ja-JP" dirty="0"/>
              <a:t>break-broke-broken</a:t>
            </a:r>
            <a:r>
              <a:rPr kumimoji="1" lang="ja-JP" altLang="en-US" dirty="0"/>
              <a:t>の変化を知らない人が多い。彼は、私の家の壊れた窓を直した。</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5</a:t>
            </a:fld>
            <a:endParaRPr kumimoji="1" lang="ja-JP" altLang="en-US"/>
          </a:p>
        </p:txBody>
      </p:sp>
    </p:spTree>
    <p:extLst>
      <p:ext uri="{BB962C8B-B14F-4D97-AF65-F5344CB8AC3E}">
        <p14:creationId xmlns:p14="http://schemas.microsoft.com/office/powerpoint/2010/main" val="2244980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最初の</a:t>
            </a:r>
            <a:r>
              <a:rPr kumimoji="1" lang="en-US" altLang="ja-JP" dirty="0"/>
              <a:t>and</a:t>
            </a:r>
            <a:r>
              <a:rPr kumimoji="1" lang="ja-JP" altLang="en-US" dirty="0"/>
              <a:t>は</a:t>
            </a:r>
            <a:r>
              <a:rPr kumimoji="1" lang="en-US" altLang="ja-JP" dirty="0"/>
              <a:t>baseball</a:t>
            </a:r>
            <a:r>
              <a:rPr kumimoji="1" lang="ja-JP" altLang="en-US" dirty="0"/>
              <a:t>と</a:t>
            </a:r>
            <a:r>
              <a:rPr kumimoji="1" lang="en-US" altLang="ja-JP" dirty="0"/>
              <a:t>tennis</a:t>
            </a:r>
            <a:r>
              <a:rPr kumimoji="1" lang="ja-JP" altLang="en-US" dirty="0"/>
              <a:t>を、次の</a:t>
            </a:r>
            <a:r>
              <a:rPr kumimoji="1" lang="en-US" altLang="ja-JP" dirty="0"/>
              <a:t>and</a:t>
            </a:r>
            <a:r>
              <a:rPr kumimoji="1" lang="ja-JP" altLang="en-US" dirty="0"/>
              <a:t>は</a:t>
            </a:r>
            <a:r>
              <a:rPr kumimoji="1" lang="en-US" altLang="ja-JP" dirty="0"/>
              <a:t>to play baseball</a:t>
            </a:r>
            <a:r>
              <a:rPr kumimoji="1" lang="ja-JP" altLang="en-US" dirty="0"/>
              <a:t>と</a:t>
            </a:r>
            <a:r>
              <a:rPr kumimoji="1" lang="en-US" altLang="ja-JP" dirty="0"/>
              <a:t>to dance with the girls</a:t>
            </a:r>
            <a:r>
              <a:rPr kumimoji="1" lang="ja-JP" altLang="en-US"/>
              <a:t>を結びつけている。</a:t>
            </a:r>
            <a:endParaRPr kumimoji="1" lang="ja-JP" altLang="en-US" dirty="0"/>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6</a:t>
            </a:fld>
            <a:endParaRPr kumimoji="1" lang="ja-JP" altLang="en-US"/>
          </a:p>
        </p:txBody>
      </p:sp>
    </p:spTree>
    <p:extLst>
      <p:ext uri="{BB962C8B-B14F-4D97-AF65-F5344CB8AC3E}">
        <p14:creationId xmlns:p14="http://schemas.microsoft.com/office/powerpoint/2010/main" val="3623850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彼女は、私に会うためにここに来た。（目的）</a:t>
            </a:r>
            <a:r>
              <a:rPr kumimoji="1" lang="en-US" altLang="ja-JP" dirty="0"/>
              <a:t>(2)</a:t>
            </a:r>
            <a:r>
              <a:rPr kumimoji="1" lang="ja-JP" altLang="en-US" dirty="0"/>
              <a:t>彼は出て行って、二度と帰らなかった。（結果）</a:t>
            </a:r>
            <a:r>
              <a:rPr kumimoji="1" lang="en-US" altLang="ja-JP" dirty="0"/>
              <a:t>(3)</a:t>
            </a:r>
            <a:r>
              <a:rPr kumimoji="1" lang="ja-JP" altLang="en-US" dirty="0"/>
              <a:t>私は彼を見て驚いた。（原因）</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7</a:t>
            </a:fld>
            <a:endParaRPr kumimoji="1" lang="ja-JP" altLang="en-US"/>
          </a:p>
        </p:txBody>
      </p:sp>
    </p:spTree>
    <p:extLst>
      <p:ext uri="{BB962C8B-B14F-4D97-AF65-F5344CB8AC3E}">
        <p14:creationId xmlns:p14="http://schemas.microsoft.com/office/powerpoint/2010/main" val="1669720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a:t>
            </a:r>
            <a:r>
              <a:rPr kumimoji="1" lang="ja-JP" altLang="en-US" dirty="0"/>
              <a:t>私はその問いが、大変易しいことを発見した。</a:t>
            </a:r>
            <a:r>
              <a:rPr kumimoji="1" lang="en-US" altLang="ja-JP" dirty="0"/>
              <a:t>(2)</a:t>
            </a:r>
            <a:r>
              <a:rPr kumimoji="1" lang="ja-JP" altLang="en-US" dirty="0"/>
              <a:t>彼は彼の考えを、その紳士に理解させることが出来なかった。</a:t>
            </a:r>
            <a:r>
              <a:rPr kumimoji="1" lang="en-US" altLang="ja-JP" dirty="0" err="1"/>
              <a:t>see,hear,feel</a:t>
            </a:r>
            <a:r>
              <a:rPr kumimoji="1" lang="ja-JP" altLang="en-US" dirty="0"/>
              <a:t>などの知覚動詞や、</a:t>
            </a:r>
            <a:r>
              <a:rPr kumimoji="1" lang="en-US" altLang="ja-JP" dirty="0" err="1"/>
              <a:t>let,have,make,get</a:t>
            </a:r>
            <a:r>
              <a:rPr kumimoji="1" lang="ja-JP" altLang="en-US" dirty="0"/>
              <a:t>などの使役動詞が出てきたら、まず</a:t>
            </a:r>
            <a:r>
              <a:rPr kumimoji="1" lang="en-US" altLang="ja-JP" dirty="0"/>
              <a:t>5</a:t>
            </a:r>
            <a:r>
              <a:rPr kumimoji="1" lang="ja-JP" altLang="en-US" dirty="0"/>
              <a:t>文型では？と疑ってかかれ。</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8</a:t>
            </a:fld>
            <a:endParaRPr kumimoji="1" lang="ja-JP" altLang="en-US"/>
          </a:p>
        </p:txBody>
      </p:sp>
    </p:spTree>
    <p:extLst>
      <p:ext uri="{BB962C8B-B14F-4D97-AF65-F5344CB8AC3E}">
        <p14:creationId xmlns:p14="http://schemas.microsoft.com/office/powerpoint/2010/main" val="1497447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我々がこの市場に参入することによって、状況が変わるでしょう。主語の部分を</a:t>
            </a:r>
            <a:r>
              <a:rPr kumimoji="1" lang="en-US" altLang="ja-JP" dirty="0"/>
              <a:t>We determine to enter this market.</a:t>
            </a:r>
            <a:r>
              <a:rPr kumimoji="1" lang="ja-JP" altLang="en-US" dirty="0"/>
              <a:t>「我々はこの市場に参入する」と一端訳して、</a:t>
            </a:r>
            <a:r>
              <a:rPr kumimoji="1" lang="en-US" altLang="ja-JP" dirty="0"/>
              <a:t>will change the situation</a:t>
            </a:r>
            <a:r>
              <a:rPr kumimoji="1" lang="ja-JP" altLang="en-US" dirty="0"/>
              <a:t>にうまく繋げられる主語を副詞的にぴったりくる訳にすれば、いい感じの訳になる。</a:t>
            </a:r>
          </a:p>
        </p:txBody>
      </p:sp>
      <p:sp>
        <p:nvSpPr>
          <p:cNvPr id="4" name="スライド番号プレースホルダー 3"/>
          <p:cNvSpPr>
            <a:spLocks noGrp="1"/>
          </p:cNvSpPr>
          <p:nvPr>
            <p:ph type="sldNum" sz="quarter" idx="5"/>
          </p:nvPr>
        </p:nvSpPr>
        <p:spPr/>
        <p:txBody>
          <a:bodyPr/>
          <a:lstStyle/>
          <a:p>
            <a:fld id="{052090C6-4279-4CFD-AECF-87838A7BD5FA}" type="slidenum">
              <a:rPr kumimoji="1" lang="ja-JP" altLang="en-US" smtClean="0"/>
              <a:t>9</a:t>
            </a:fld>
            <a:endParaRPr kumimoji="1" lang="ja-JP" altLang="en-US"/>
          </a:p>
        </p:txBody>
      </p:sp>
    </p:spTree>
    <p:extLst>
      <p:ext uri="{BB962C8B-B14F-4D97-AF65-F5344CB8AC3E}">
        <p14:creationId xmlns:p14="http://schemas.microsoft.com/office/powerpoint/2010/main" val="3348149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ECCA1E-9A1B-4825-B37F-D4B5AD4A791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C859680-A9F4-4516-8B95-70EECF5C3C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DFCCD05-C869-4EEF-AD8F-79E12370F098}"/>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5" name="フッター プレースホルダー 4">
            <a:extLst>
              <a:ext uri="{FF2B5EF4-FFF2-40B4-BE49-F238E27FC236}">
                <a16:creationId xmlns:a16="http://schemas.microsoft.com/office/drawing/2014/main" id="{B44F69D7-1F16-4584-94D5-D7E7BADF0FC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4E95E8-9020-40F7-8136-969F1F3A2260}"/>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1014825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49BD94-D039-4DA1-8474-5AD2736E535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DB4333B-6180-44DF-A1C0-D1521A70839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2518A95-4744-48C9-BCC7-F4F5648A4B6C}"/>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5" name="フッター プレースホルダー 4">
            <a:extLst>
              <a:ext uri="{FF2B5EF4-FFF2-40B4-BE49-F238E27FC236}">
                <a16:creationId xmlns:a16="http://schemas.microsoft.com/office/drawing/2014/main" id="{9040C6A1-2368-4342-910C-827B20AD021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AEDFA8-2198-41B4-B16F-371501DAD4FC}"/>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1816696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D386B10-C1D6-4550-A1B8-2891E0DBD93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A44A006-F66E-48DF-8BE1-38A5621C9B4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5A0FE56-4934-4878-9991-98D8C783884E}"/>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5" name="フッター プレースホルダー 4">
            <a:extLst>
              <a:ext uri="{FF2B5EF4-FFF2-40B4-BE49-F238E27FC236}">
                <a16:creationId xmlns:a16="http://schemas.microsoft.com/office/drawing/2014/main" id="{0733836A-70EB-460E-BF96-8DBDB33A035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83B5736-F2E6-4E1E-BA10-7029E2712D53}"/>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2121622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837095-2E85-4187-9720-51615D7B15D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696105F-21E4-40F6-A3BB-16C4F70C491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2D01129-F9DE-4B67-B295-51BEDFF95F82}"/>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5" name="フッター プレースホルダー 4">
            <a:extLst>
              <a:ext uri="{FF2B5EF4-FFF2-40B4-BE49-F238E27FC236}">
                <a16:creationId xmlns:a16="http://schemas.microsoft.com/office/drawing/2014/main" id="{B50BFAB1-BBAE-4B37-8A4F-9724FC2C9AE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BAC8372-4AC7-40D1-B563-FEE265232FCD}"/>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273375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705187-A165-4293-8CE1-DAAD24DEE8D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CCAAAA9-3D79-42D0-910D-BBB8A5ACDD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92BCF45-8CBE-437C-88C4-52C1DBBCCAD2}"/>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5" name="フッター プレースホルダー 4">
            <a:extLst>
              <a:ext uri="{FF2B5EF4-FFF2-40B4-BE49-F238E27FC236}">
                <a16:creationId xmlns:a16="http://schemas.microsoft.com/office/drawing/2014/main" id="{FE1E6ADA-5CF2-467A-BF25-C37DC5666F5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DB92E2E-2C96-49EA-8645-AAB7CE728C18}"/>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2197045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589215-51AA-4656-AD74-9FE7BD8B0AB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6F3052B-37CC-45AF-A55F-D80ADD78AD7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64FAB7A-164D-4DE8-A2F4-2DC565E581B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24C8502-6A7B-41C9-985C-ABE0DFDFA533}"/>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6" name="フッター プレースホルダー 5">
            <a:extLst>
              <a:ext uri="{FF2B5EF4-FFF2-40B4-BE49-F238E27FC236}">
                <a16:creationId xmlns:a16="http://schemas.microsoft.com/office/drawing/2014/main" id="{72D96046-3953-4813-A643-BF9F5B7B387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42CA31D-DF20-4EC5-A13F-53F03994F82B}"/>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3683045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A30455F-2B67-4880-884C-2D6E1EF79A7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6C4879C-665F-49A4-B2E4-68C0F07612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0EFCF2C-F699-48A7-8E2F-ACF90FECDBD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E60D111-CD94-421A-965C-0CDBFC800A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94BC4B2C-5259-4003-B2AB-EDC5DF2CA79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C10E8F7-C368-4128-B8AE-F8E7E5942C8C}"/>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8" name="フッター プレースホルダー 7">
            <a:extLst>
              <a:ext uri="{FF2B5EF4-FFF2-40B4-BE49-F238E27FC236}">
                <a16:creationId xmlns:a16="http://schemas.microsoft.com/office/drawing/2014/main" id="{C6B92E1B-17F4-4260-8E90-B9D040A064F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0BCF634-88A6-4CA3-925F-6A11BEBFCC7E}"/>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2399860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B4AD51F-9B4D-4480-81C8-642BDE70549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5B7A514-02F6-45E2-8423-EDE95B4918EB}"/>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4" name="フッター プレースホルダー 3">
            <a:extLst>
              <a:ext uri="{FF2B5EF4-FFF2-40B4-BE49-F238E27FC236}">
                <a16:creationId xmlns:a16="http://schemas.microsoft.com/office/drawing/2014/main" id="{C95A5764-2313-4871-93FC-C85B4D61687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D914A05-05DF-4397-8436-42776AB936DF}"/>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4034901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83D2F94-DA20-4E84-AC87-0A730B566ABC}"/>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3" name="フッター プレースホルダー 2">
            <a:extLst>
              <a:ext uri="{FF2B5EF4-FFF2-40B4-BE49-F238E27FC236}">
                <a16:creationId xmlns:a16="http://schemas.microsoft.com/office/drawing/2014/main" id="{0F91BA74-BE61-4E16-A977-38F1D6DE3E0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348C51A-E291-4AFE-8774-2F4C79BD6E1C}"/>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421448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17CE88-EAAA-4A96-A054-2EE1D0782F9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3A23021-6846-48C2-AB63-C13DFA517D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8584940-5F8C-47CD-AD2F-4C28C70434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7A7994D-D0C8-4A01-ACF1-B554236D4BE7}"/>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6" name="フッター プレースホルダー 5">
            <a:extLst>
              <a:ext uri="{FF2B5EF4-FFF2-40B4-BE49-F238E27FC236}">
                <a16:creationId xmlns:a16="http://schemas.microsoft.com/office/drawing/2014/main" id="{9BC0ECF8-2715-4D6C-94FD-9E79820EB29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95F1910-F6B2-4AE7-8879-9DA25BFC627E}"/>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85831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F5C825-B287-4E65-B201-EBC4053C0F1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08AB4A2-ACC6-47F8-B367-F700297FBD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713CE47-ECDA-4A54-ACDE-C93ABFA6AF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79DD567-D311-48E9-9AAF-19626882A8AF}"/>
              </a:ext>
            </a:extLst>
          </p:cNvPr>
          <p:cNvSpPr>
            <a:spLocks noGrp="1"/>
          </p:cNvSpPr>
          <p:nvPr>
            <p:ph type="dt" sz="half" idx="10"/>
          </p:nvPr>
        </p:nvSpPr>
        <p:spPr/>
        <p:txBody>
          <a:bodyPr/>
          <a:lstStyle/>
          <a:p>
            <a:fld id="{9E106EFB-FDE1-4182-8CE5-C58C30AC342A}" type="datetimeFigureOut">
              <a:rPr kumimoji="1" lang="ja-JP" altLang="en-US" smtClean="0"/>
              <a:t>2022/10/11</a:t>
            </a:fld>
            <a:endParaRPr kumimoji="1" lang="ja-JP" altLang="en-US"/>
          </a:p>
        </p:txBody>
      </p:sp>
      <p:sp>
        <p:nvSpPr>
          <p:cNvPr id="6" name="フッター プレースホルダー 5">
            <a:extLst>
              <a:ext uri="{FF2B5EF4-FFF2-40B4-BE49-F238E27FC236}">
                <a16:creationId xmlns:a16="http://schemas.microsoft.com/office/drawing/2014/main" id="{0F91700F-F317-4C78-9E9A-D9AFDE13469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1158123-0571-472F-91B4-2329CA799538}"/>
              </a:ext>
            </a:extLst>
          </p:cNvPr>
          <p:cNvSpPr>
            <a:spLocks noGrp="1"/>
          </p:cNvSpPr>
          <p:nvPr>
            <p:ph type="sldNum" sz="quarter" idx="12"/>
          </p:nvPr>
        </p:nvSpPr>
        <p:spPr/>
        <p:txBody>
          <a:body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2080800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4C47A2F-2D87-4A21-87BE-23E50F510D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B67ADB1-C8B1-4CE0-978A-3AD0446CDF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4D5E06D-7C98-4842-BE97-9D0858BC41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106EFB-FDE1-4182-8CE5-C58C30AC342A}" type="datetimeFigureOut">
              <a:rPr kumimoji="1" lang="ja-JP" altLang="en-US" smtClean="0"/>
              <a:t>2022/10/11</a:t>
            </a:fld>
            <a:endParaRPr kumimoji="1" lang="ja-JP" altLang="en-US"/>
          </a:p>
        </p:txBody>
      </p:sp>
      <p:sp>
        <p:nvSpPr>
          <p:cNvPr id="5" name="フッター プレースホルダー 4">
            <a:extLst>
              <a:ext uri="{FF2B5EF4-FFF2-40B4-BE49-F238E27FC236}">
                <a16:creationId xmlns:a16="http://schemas.microsoft.com/office/drawing/2014/main" id="{44ACF02B-A0AD-4D8A-BC9D-5A98EB1E0F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FAFBDEF-738F-4A5A-B935-78323E41B0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7583A1-BB59-4DD8-BDDC-438B9E3E7DE2}" type="slidenum">
              <a:rPr kumimoji="1" lang="ja-JP" altLang="en-US" smtClean="0"/>
              <a:t>‹#›</a:t>
            </a:fld>
            <a:endParaRPr kumimoji="1" lang="ja-JP" altLang="en-US"/>
          </a:p>
        </p:txBody>
      </p:sp>
    </p:spTree>
    <p:extLst>
      <p:ext uri="{BB962C8B-B14F-4D97-AF65-F5344CB8AC3E}">
        <p14:creationId xmlns:p14="http://schemas.microsoft.com/office/powerpoint/2010/main" val="4282123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15951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次の文の主語と動詞は何か。</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707886"/>
          </a:xfrm>
          <a:prstGeom prst="rect">
            <a:avLst/>
          </a:prstGeom>
          <a:noFill/>
          <a:ln w="25400">
            <a:solidFill>
              <a:srgbClr val="00B050"/>
            </a:solidFill>
          </a:ln>
        </p:spPr>
        <p:txBody>
          <a:bodyPr wrap="square" rtlCol="0">
            <a:spAutoFit/>
          </a:bodyPr>
          <a:lstStyle/>
          <a:p>
            <a:pPr algn="ctr"/>
            <a:r>
              <a:rPr kumimoji="1" lang="ja-JP" altLang="en-US" sz="4000" b="1" dirty="0">
                <a:latin typeface="ＭＳ ゴシック" panose="020B0609070205080204" pitchFamily="49" charset="-128"/>
                <a:ea typeface="ＭＳ ゴシック" panose="020B0609070205080204" pitchFamily="49" charset="-128"/>
              </a:rPr>
              <a:t>１．文には、主語と動詞がある。</a:t>
            </a: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5" y="2072803"/>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This is a pen.</a:t>
            </a:r>
            <a:endParaRPr kumimoji="0" lang="ja-JP" altLang="ja-JP"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309827260"/>
      </p:ext>
    </p:extLst>
  </p:cSld>
  <p:clrMapOvr>
    <a:masterClrMapping/>
  </p:clrMapOvr>
  <p:extLst mod="1"/>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61113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323439"/>
          </a:xfrm>
          <a:prstGeom prst="rect">
            <a:avLst/>
          </a:prstGeom>
          <a:noFill/>
          <a:ln w="25400">
            <a:solidFill>
              <a:srgbClr val="00B050"/>
            </a:solidFill>
          </a:ln>
        </p:spPr>
        <p:txBody>
          <a:bodyPr wrap="square" rtlCol="0">
            <a:spAutoFit/>
          </a:bodyPr>
          <a:lstStyle/>
          <a:p>
            <a:pPr algn="ctr"/>
            <a:r>
              <a:rPr lang="ja-JP" altLang="en-US" sz="4000" b="1" dirty="0">
                <a:latin typeface="ＭＳ ゴシック" panose="020B0609070205080204" pitchFamily="49" charset="-128"/>
                <a:ea typeface="ＭＳ ゴシック" panose="020B0609070205080204" pitchFamily="49" charset="-128"/>
              </a:rPr>
              <a:t>１０</a:t>
            </a:r>
            <a:r>
              <a:rPr kumimoji="1" lang="ja-JP" altLang="en-US" sz="4000" b="1" dirty="0">
                <a:latin typeface="ＭＳ ゴシック" panose="020B0609070205080204" pitchFamily="49" charset="-128"/>
                <a:ea typeface="ＭＳ ゴシック" panose="020B0609070205080204" pitchFamily="49" charset="-128"/>
              </a:rPr>
              <a:t>．関係代名詞の</a:t>
            </a:r>
            <a:r>
              <a:rPr kumimoji="1" lang="en-US" altLang="ja-JP" sz="4000" b="1" dirty="0">
                <a:latin typeface="ＭＳ ゴシック" panose="020B0609070205080204" pitchFamily="49" charset="-128"/>
                <a:ea typeface="ＭＳ ゴシック" panose="020B0609070205080204" pitchFamily="49" charset="-128"/>
              </a:rPr>
              <a:t>who</a:t>
            </a:r>
            <a:r>
              <a:rPr kumimoji="1" lang="ja-JP" altLang="en-US" sz="4000" b="1" dirty="0">
                <a:latin typeface="ＭＳ ゴシック" panose="020B0609070205080204" pitchFamily="49" charset="-128"/>
                <a:ea typeface="ＭＳ ゴシック" panose="020B0609070205080204" pitchFamily="49" charset="-128"/>
              </a:rPr>
              <a:t>は節の中で主語として、</a:t>
            </a:r>
            <a:endParaRPr kumimoji="1" lang="en-US" altLang="ja-JP" sz="4000" b="1" dirty="0">
              <a:latin typeface="ＭＳ ゴシック" panose="020B0609070205080204" pitchFamily="49" charset="-128"/>
              <a:ea typeface="ＭＳ ゴシック" panose="020B0609070205080204" pitchFamily="49" charset="-128"/>
            </a:endParaRPr>
          </a:p>
          <a:p>
            <a:pPr algn="ctr"/>
            <a:r>
              <a:rPr kumimoji="1" lang="en-US" altLang="ja-JP" sz="4000" b="1" dirty="0">
                <a:latin typeface="ＭＳ ゴシック" panose="020B0609070205080204" pitchFamily="49" charset="-128"/>
                <a:ea typeface="ＭＳ ゴシック" panose="020B0609070205080204" pitchFamily="49" charset="-128"/>
              </a:rPr>
              <a:t>that</a:t>
            </a:r>
            <a:r>
              <a:rPr kumimoji="1" lang="ja-JP" altLang="en-US" sz="4000" b="1" dirty="0">
                <a:latin typeface="ＭＳ ゴシック" panose="020B0609070205080204" pitchFamily="49" charset="-128"/>
                <a:ea typeface="ＭＳ ゴシック" panose="020B0609070205080204" pitchFamily="49" charset="-128"/>
              </a:rPr>
              <a:t>と</a:t>
            </a:r>
            <a:r>
              <a:rPr kumimoji="1" lang="en-US" altLang="ja-JP" sz="4000" b="1" dirty="0">
                <a:latin typeface="ＭＳ ゴシック" panose="020B0609070205080204" pitchFamily="49" charset="-128"/>
                <a:ea typeface="ＭＳ ゴシック" panose="020B0609070205080204" pitchFamily="49" charset="-128"/>
              </a:rPr>
              <a:t>which</a:t>
            </a:r>
            <a:r>
              <a:rPr kumimoji="1" lang="ja-JP" altLang="en-US" sz="4000" b="1" dirty="0">
                <a:latin typeface="ＭＳ ゴシック" panose="020B0609070205080204" pitchFamily="49" charset="-128"/>
                <a:ea typeface="ＭＳ ゴシック" panose="020B0609070205080204" pitchFamily="49" charset="-128"/>
              </a:rPr>
              <a:t>は主語または目的語として働く</a:t>
            </a: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4" y="2282491"/>
            <a:ext cx="11690737"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Do you know the woman who is singing a song in the garden?</a:t>
            </a:r>
          </a:p>
          <a:p>
            <a:pPr lvl="0"/>
            <a:endPar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endParaRPr>
          </a:p>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This is the dictionary which I used in my school days.</a:t>
            </a:r>
          </a:p>
          <a:p>
            <a:pPr lvl="0"/>
            <a:endPar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endParaRPr>
          </a:p>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She is the only student in this class that can speak French.</a:t>
            </a:r>
          </a:p>
        </p:txBody>
      </p:sp>
    </p:spTree>
    <p:extLst>
      <p:ext uri="{BB962C8B-B14F-4D97-AF65-F5344CB8AC3E}">
        <p14:creationId xmlns:p14="http://schemas.microsoft.com/office/powerpoint/2010/main" val="1763302704"/>
      </p:ext>
    </p:extLst>
  </p:cSld>
  <p:clrMapOvr>
    <a:masterClrMapping/>
  </p:clrMapOvr>
  <p:extLst mod="1"/>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61113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次の文を訳し、</a:t>
            </a:r>
            <a:r>
              <a:rPr kumimoji="0" lang="en-US" altLang="ja-JP" sz="2400" dirty="0">
                <a:latin typeface="ＭＳ ゴシック" panose="020B0609070205080204" pitchFamily="49" charset="-128"/>
                <a:ea typeface="ＭＳ ゴシック" panose="020B0609070205080204" pitchFamily="49" charset="-128"/>
              </a:rPr>
              <a:t>that</a:t>
            </a:r>
            <a:r>
              <a:rPr kumimoji="0" lang="ja-JP" altLang="en-US" sz="2400" dirty="0">
                <a:latin typeface="ＭＳ ゴシック" panose="020B0609070205080204" pitchFamily="49" charset="-128"/>
                <a:ea typeface="ＭＳ ゴシック" panose="020B0609070205080204" pitchFamily="49" charset="-128"/>
              </a:rPr>
              <a:t>の品詞はそれぞれ何かを述べよ。</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323439"/>
          </a:xfrm>
          <a:prstGeom prst="rect">
            <a:avLst/>
          </a:prstGeom>
          <a:noFill/>
          <a:ln w="25400">
            <a:solidFill>
              <a:srgbClr val="00B050"/>
            </a:solidFill>
          </a:ln>
        </p:spPr>
        <p:txBody>
          <a:bodyPr wrap="square" rtlCol="0">
            <a:spAutoFit/>
          </a:bodyPr>
          <a:lstStyle/>
          <a:p>
            <a:pPr algn="ctr"/>
            <a:r>
              <a:rPr lang="ja-JP" altLang="en-US" sz="4000" b="1" dirty="0">
                <a:latin typeface="ＭＳ ゴシック" panose="020B0609070205080204" pitchFamily="49" charset="-128"/>
                <a:ea typeface="ＭＳ ゴシック" panose="020B0609070205080204" pitchFamily="49" charset="-128"/>
              </a:rPr>
              <a:t>１１</a:t>
            </a:r>
            <a:r>
              <a:rPr kumimoji="1" lang="ja-JP" altLang="en-US" sz="4000" b="1" dirty="0">
                <a:latin typeface="ＭＳ ゴシック" panose="020B0609070205080204" pitchFamily="49" charset="-128"/>
                <a:ea typeface="ＭＳ ゴシック" panose="020B0609070205080204" pitchFamily="49" charset="-128"/>
              </a:rPr>
              <a:t>．</a:t>
            </a:r>
            <a:r>
              <a:rPr kumimoji="1" lang="en-US" altLang="ja-JP" sz="4000" b="1" dirty="0">
                <a:latin typeface="ＭＳ ゴシック" panose="020B0609070205080204" pitchFamily="49" charset="-128"/>
                <a:ea typeface="ＭＳ ゴシック" panose="020B0609070205080204" pitchFamily="49" charset="-128"/>
              </a:rPr>
              <a:t>That</a:t>
            </a:r>
            <a:r>
              <a:rPr kumimoji="1" lang="ja-JP" altLang="en-US" sz="4000" b="1" dirty="0">
                <a:latin typeface="ＭＳ ゴシック" panose="020B0609070205080204" pitchFamily="49" charset="-128"/>
                <a:ea typeface="ＭＳ ゴシック" panose="020B0609070205080204" pitchFamily="49" charset="-128"/>
              </a:rPr>
              <a:t>は関係代名詞と接続詞の用法を</a:t>
            </a:r>
            <a:endParaRPr kumimoji="1" lang="en-US" altLang="ja-JP" sz="4000" b="1" dirty="0">
              <a:latin typeface="ＭＳ ゴシック" panose="020B0609070205080204" pitchFamily="49" charset="-128"/>
              <a:ea typeface="ＭＳ ゴシック" panose="020B0609070205080204" pitchFamily="49" charset="-128"/>
            </a:endParaRPr>
          </a:p>
          <a:p>
            <a:pPr algn="ctr"/>
            <a:r>
              <a:rPr kumimoji="1" lang="ja-JP" altLang="en-US" sz="4000" b="1" dirty="0">
                <a:latin typeface="ＭＳ ゴシック" panose="020B0609070205080204" pitchFamily="49" charset="-128"/>
                <a:ea typeface="ＭＳ ゴシック" panose="020B0609070205080204" pitchFamily="49" charset="-128"/>
              </a:rPr>
              <a:t>区別して訳せ（</a:t>
            </a:r>
            <a:r>
              <a:rPr kumimoji="1" lang="en-US" altLang="ja-JP" sz="4000" b="1" dirty="0">
                <a:latin typeface="ＭＳ ゴシック" panose="020B0609070205080204" pitchFamily="49" charset="-128"/>
                <a:ea typeface="ＭＳ ゴシック" panose="020B0609070205080204" pitchFamily="49" charset="-128"/>
              </a:rPr>
              <a:t>that</a:t>
            </a:r>
            <a:r>
              <a:rPr kumimoji="1" lang="ja-JP" altLang="en-US" sz="4000" b="1" dirty="0">
                <a:latin typeface="ＭＳ ゴシック" panose="020B0609070205080204" pitchFamily="49" charset="-128"/>
                <a:ea typeface="ＭＳ ゴシック" panose="020B0609070205080204" pitchFamily="49" charset="-128"/>
              </a:rPr>
              <a:t>）</a:t>
            </a: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4" y="2282491"/>
            <a:ext cx="11690737"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He is the only person that can do it.</a:t>
            </a:r>
          </a:p>
          <a:p>
            <a:pPr lvl="0"/>
            <a:endPar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endParaRPr>
          </a:p>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She knows the fact that I believe in it.</a:t>
            </a:r>
          </a:p>
          <a:p>
            <a:pPr lvl="0"/>
            <a:endPar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endParaRPr>
          </a:p>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He is so hungry that he can not walk any more.</a:t>
            </a:r>
            <a:endParaRPr kumimoji="0" lang="ja-JP" altLang="ja-JP"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671488385"/>
      </p:ext>
    </p:extLst>
  </p:cSld>
  <p:clrMapOvr>
    <a:masterClrMapping/>
  </p:clrMapOvr>
  <p:extLst mod="1"/>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61113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323439"/>
          </a:xfrm>
          <a:prstGeom prst="rect">
            <a:avLst/>
          </a:prstGeom>
          <a:noFill/>
          <a:ln w="25400">
            <a:solidFill>
              <a:srgbClr val="00B050"/>
            </a:solidFill>
          </a:ln>
        </p:spPr>
        <p:txBody>
          <a:bodyPr wrap="square" rtlCol="0">
            <a:spAutoFit/>
          </a:bodyPr>
          <a:lstStyle/>
          <a:p>
            <a:pPr algn="ctr"/>
            <a:r>
              <a:rPr lang="ja-JP" altLang="en-US" sz="4000" b="1" dirty="0">
                <a:latin typeface="ＭＳ ゴシック" panose="020B0609070205080204" pitchFamily="49" charset="-128"/>
                <a:ea typeface="ＭＳ ゴシック" panose="020B0609070205080204" pitchFamily="49" charset="-128"/>
              </a:rPr>
              <a:t>１２</a:t>
            </a:r>
            <a:r>
              <a:rPr kumimoji="1" lang="ja-JP" altLang="en-US" sz="4000" b="1" dirty="0">
                <a:latin typeface="ＭＳ ゴシック" panose="020B0609070205080204" pitchFamily="49" charset="-128"/>
                <a:ea typeface="ＭＳ ゴシック" panose="020B0609070205080204" pitchFamily="49" charset="-128"/>
              </a:rPr>
              <a:t>．関係代名詞の</a:t>
            </a:r>
            <a:r>
              <a:rPr kumimoji="1" lang="en-US" altLang="ja-JP" sz="4000" b="1" dirty="0">
                <a:latin typeface="ＭＳ ゴシック" panose="020B0609070205080204" pitchFamily="49" charset="-128"/>
                <a:ea typeface="ＭＳ ゴシック" panose="020B0609070205080204" pitchFamily="49" charset="-128"/>
              </a:rPr>
              <a:t>what</a:t>
            </a:r>
            <a:r>
              <a:rPr kumimoji="1" lang="ja-JP" altLang="en-US" sz="4000" b="1" dirty="0">
                <a:latin typeface="ＭＳ ゴシック" panose="020B0609070205080204" pitchFamily="49" charset="-128"/>
                <a:ea typeface="ＭＳ ゴシック" panose="020B0609070205080204" pitchFamily="49" charset="-128"/>
              </a:rPr>
              <a:t>は先行詞を</a:t>
            </a:r>
            <a:endParaRPr kumimoji="1" lang="en-US" altLang="ja-JP" sz="4000" b="1" dirty="0">
              <a:latin typeface="ＭＳ ゴシック" panose="020B0609070205080204" pitchFamily="49" charset="-128"/>
              <a:ea typeface="ＭＳ ゴシック" panose="020B0609070205080204" pitchFamily="49" charset="-128"/>
            </a:endParaRPr>
          </a:p>
          <a:p>
            <a:pPr algn="ctr"/>
            <a:r>
              <a:rPr kumimoji="1" lang="ja-JP" altLang="en-US" sz="4000" b="1" dirty="0">
                <a:latin typeface="ＭＳ ゴシック" panose="020B0609070205080204" pitchFamily="49" charset="-128"/>
                <a:ea typeface="ＭＳ ゴシック" panose="020B0609070205080204" pitchFamily="49" charset="-128"/>
              </a:rPr>
              <a:t>自分の中に含んだ名詞節を作ることが可能</a:t>
            </a:r>
            <a:r>
              <a:rPr kumimoji="1" lang="en-US" altLang="ja-JP" sz="4000" b="1" dirty="0">
                <a:latin typeface="ＭＳ ゴシック" panose="020B0609070205080204" pitchFamily="49" charset="-128"/>
                <a:ea typeface="ＭＳ ゴシック" panose="020B0609070205080204" pitchFamily="49" charset="-128"/>
              </a:rPr>
              <a:t>(what)</a:t>
            </a:r>
            <a:endParaRPr kumimoji="1" lang="ja-JP" altLang="en-US" sz="4000" b="1" dirty="0">
              <a:latin typeface="ＭＳ ゴシック" panose="020B0609070205080204" pitchFamily="49" charset="-128"/>
              <a:ea typeface="ＭＳ ゴシック" panose="020B0609070205080204" pitchFamily="49" charset="-128"/>
            </a:endParaRP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4" y="2651822"/>
            <a:ext cx="1169073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You can become what you want to be.</a:t>
            </a:r>
          </a:p>
          <a:p>
            <a:pPr lvl="0"/>
            <a:endPar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endParaRPr>
          </a:p>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What is important to me is not necessarily valuable for anybody.</a:t>
            </a:r>
          </a:p>
        </p:txBody>
      </p:sp>
    </p:spTree>
    <p:extLst>
      <p:ext uri="{BB962C8B-B14F-4D97-AF65-F5344CB8AC3E}">
        <p14:creationId xmlns:p14="http://schemas.microsoft.com/office/powerpoint/2010/main" val="920862170"/>
      </p:ext>
    </p:extLst>
  </p:cSld>
  <p:clrMapOvr>
    <a:masterClrMapping/>
  </p:clrMapOvr>
  <p:extLst mod="1"/>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61113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323439"/>
          </a:xfrm>
          <a:prstGeom prst="rect">
            <a:avLst/>
          </a:prstGeom>
          <a:noFill/>
          <a:ln w="25400">
            <a:solidFill>
              <a:srgbClr val="00B050"/>
            </a:solidFill>
          </a:ln>
        </p:spPr>
        <p:txBody>
          <a:bodyPr wrap="square" rtlCol="0">
            <a:spAutoFit/>
          </a:bodyPr>
          <a:lstStyle/>
          <a:p>
            <a:pPr algn="ctr"/>
            <a:r>
              <a:rPr lang="ja-JP" altLang="en-US" sz="4000" b="1" dirty="0">
                <a:latin typeface="ＭＳ ゴシック" panose="020B0609070205080204" pitchFamily="49" charset="-128"/>
                <a:ea typeface="ＭＳ ゴシック" panose="020B0609070205080204" pitchFamily="49" charset="-128"/>
              </a:rPr>
              <a:t>１３</a:t>
            </a:r>
            <a:r>
              <a:rPr kumimoji="1" lang="ja-JP" altLang="en-US" sz="4000" b="1" dirty="0">
                <a:latin typeface="ＭＳ ゴシック" panose="020B0609070205080204" pitchFamily="49" charset="-128"/>
                <a:ea typeface="ＭＳ ゴシック" panose="020B0609070205080204" pitchFamily="49" charset="-128"/>
              </a:rPr>
              <a:t>．</a:t>
            </a:r>
            <a:r>
              <a:rPr lang="en-US" altLang="ja-JP" sz="4000" b="1" dirty="0">
                <a:latin typeface="ＭＳ ゴシック" panose="020B0609070205080204" pitchFamily="49" charset="-128"/>
                <a:ea typeface="ＭＳ ゴシック" panose="020B0609070205080204" pitchFamily="49" charset="-128"/>
              </a:rPr>
              <a:t>to </a:t>
            </a:r>
            <a:r>
              <a:rPr lang="ja-JP" altLang="en-US" sz="4000" b="1" dirty="0">
                <a:latin typeface="ＭＳ ゴシック" panose="020B0609070205080204" pitchFamily="49" charset="-128"/>
                <a:ea typeface="ＭＳ ゴシック" panose="020B0609070205080204" pitchFamily="49" charset="-128"/>
              </a:rPr>
              <a:t>不定詞の意味上の主語を表すときは</a:t>
            </a:r>
            <a:endParaRPr lang="en-US" altLang="ja-JP" sz="4000" b="1" dirty="0">
              <a:latin typeface="ＭＳ ゴシック" panose="020B0609070205080204" pitchFamily="49" charset="-128"/>
              <a:ea typeface="ＭＳ ゴシック" panose="020B0609070205080204" pitchFamily="49" charset="-128"/>
            </a:endParaRPr>
          </a:p>
          <a:p>
            <a:pPr algn="ctr"/>
            <a:r>
              <a:rPr lang="ja-JP" altLang="en-US" sz="4000" b="1" dirty="0">
                <a:latin typeface="ＭＳ ゴシック" panose="020B0609070205080204" pitchFamily="49" charset="-128"/>
                <a:ea typeface="ＭＳ ゴシック" panose="020B0609070205080204" pitchFamily="49" charset="-128"/>
              </a:rPr>
              <a:t>まずは</a:t>
            </a:r>
            <a:r>
              <a:rPr lang="en-US" altLang="ja-JP" sz="4000" b="1" dirty="0">
                <a:latin typeface="ＭＳ ゴシック" panose="020B0609070205080204" pitchFamily="49" charset="-128"/>
                <a:ea typeface="ＭＳ ゴシック" panose="020B0609070205080204" pitchFamily="49" charset="-128"/>
              </a:rPr>
              <a:t>for</a:t>
            </a:r>
            <a:r>
              <a:rPr lang="ja-JP" altLang="en-US" sz="4000" b="1" dirty="0">
                <a:latin typeface="ＭＳ ゴシック" panose="020B0609070205080204" pitchFamily="49" charset="-128"/>
                <a:ea typeface="ＭＳ ゴシック" panose="020B0609070205080204" pitchFamily="49" charset="-128"/>
              </a:rPr>
              <a:t>に注意する（</a:t>
            </a:r>
            <a:r>
              <a:rPr lang="en-US" altLang="ja-JP" sz="4000" b="1" dirty="0">
                <a:latin typeface="ＭＳ ゴシック" panose="020B0609070205080204" pitchFamily="49" charset="-128"/>
                <a:ea typeface="ＭＳ ゴシック" panose="020B0609070205080204" pitchFamily="49" charset="-128"/>
              </a:rPr>
              <a:t>to </a:t>
            </a:r>
            <a:r>
              <a:rPr lang="ja-JP" altLang="en-US" sz="4000" b="1" dirty="0">
                <a:latin typeface="ＭＳ ゴシック" panose="020B0609070205080204" pitchFamily="49" charset="-128"/>
                <a:ea typeface="ＭＳ ゴシック" panose="020B0609070205080204" pitchFamily="49" charset="-128"/>
              </a:rPr>
              <a:t>不定詞の意味上の主語）</a:t>
            </a:r>
            <a:endParaRPr kumimoji="1" lang="ja-JP" altLang="en-US" sz="4000" b="1" dirty="0">
              <a:latin typeface="ＭＳ ゴシック" panose="020B0609070205080204" pitchFamily="49" charset="-128"/>
              <a:ea typeface="ＭＳ ゴシック" panose="020B0609070205080204" pitchFamily="49" charset="-128"/>
            </a:endParaRP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4" y="3021154"/>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There are a lot of things in the world for our human beings not to be able to understand.</a:t>
            </a:r>
          </a:p>
        </p:txBody>
      </p:sp>
    </p:spTree>
    <p:extLst>
      <p:ext uri="{BB962C8B-B14F-4D97-AF65-F5344CB8AC3E}">
        <p14:creationId xmlns:p14="http://schemas.microsoft.com/office/powerpoint/2010/main" val="394876148"/>
      </p:ext>
    </p:extLst>
  </p:cSld>
  <p:clrMapOvr>
    <a:masterClrMapping/>
  </p:clrMapOvr>
  <p:extLst mod="1"/>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61113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次の文を訳し、</a:t>
            </a:r>
            <a:r>
              <a:rPr kumimoji="0" lang="en-US" altLang="ja-JP" sz="2400" dirty="0">
                <a:latin typeface="ＭＳ ゴシック" panose="020B0609070205080204" pitchFamily="49" charset="-128"/>
                <a:ea typeface="ＭＳ ゴシック" panose="020B0609070205080204" pitchFamily="49" charset="-128"/>
              </a:rPr>
              <a:t>It</a:t>
            </a:r>
            <a:r>
              <a:rPr kumimoji="0" lang="ja-JP" altLang="en-US" sz="2400" dirty="0">
                <a:latin typeface="ＭＳ ゴシック" panose="020B0609070205080204" pitchFamily="49" charset="-128"/>
                <a:ea typeface="ＭＳ ゴシック" panose="020B0609070205080204" pitchFamily="49" charset="-128"/>
              </a:rPr>
              <a:t>を使って書き換えろ。</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323439"/>
          </a:xfrm>
          <a:prstGeom prst="rect">
            <a:avLst/>
          </a:prstGeom>
          <a:noFill/>
          <a:ln w="25400">
            <a:solidFill>
              <a:srgbClr val="00B050"/>
            </a:solidFill>
          </a:ln>
        </p:spPr>
        <p:txBody>
          <a:bodyPr wrap="square" rtlCol="0">
            <a:spAutoFit/>
          </a:bodyPr>
          <a:lstStyle/>
          <a:p>
            <a:pPr algn="ctr"/>
            <a:r>
              <a:rPr lang="ja-JP" altLang="en-US" sz="4000" b="1" dirty="0">
                <a:latin typeface="ＭＳ ゴシック" panose="020B0609070205080204" pitchFamily="49" charset="-128"/>
                <a:ea typeface="ＭＳ ゴシック" panose="020B0609070205080204" pitchFamily="49" charset="-128"/>
              </a:rPr>
              <a:t>１４</a:t>
            </a:r>
            <a:r>
              <a:rPr kumimoji="1" lang="ja-JP" altLang="en-US" sz="4000" b="1" dirty="0">
                <a:latin typeface="ＭＳ ゴシック" panose="020B0609070205080204" pitchFamily="49" charset="-128"/>
                <a:ea typeface="ＭＳ ゴシック" panose="020B0609070205080204" pitchFamily="49" charset="-128"/>
              </a:rPr>
              <a:t>．形式主語の</a:t>
            </a:r>
            <a:r>
              <a:rPr kumimoji="1" lang="en-US" altLang="ja-JP" sz="4000" b="1" dirty="0">
                <a:latin typeface="ＭＳ ゴシック" panose="020B0609070205080204" pitchFamily="49" charset="-128"/>
                <a:ea typeface="ＭＳ ゴシック" panose="020B0609070205080204" pitchFamily="49" charset="-128"/>
              </a:rPr>
              <a:t>It</a:t>
            </a:r>
            <a:r>
              <a:rPr kumimoji="1" lang="ja-JP" altLang="en-US" sz="4000" b="1" dirty="0">
                <a:latin typeface="ＭＳ ゴシック" panose="020B0609070205080204" pitchFamily="49" charset="-128"/>
                <a:ea typeface="ＭＳ ゴシック" panose="020B0609070205080204" pitchFamily="49" charset="-128"/>
              </a:rPr>
              <a:t>は、あとにくる</a:t>
            </a:r>
            <a:endParaRPr kumimoji="1" lang="en-US" altLang="ja-JP" sz="4000" b="1" dirty="0">
              <a:latin typeface="ＭＳ ゴシック" panose="020B0609070205080204" pitchFamily="49" charset="-128"/>
              <a:ea typeface="ＭＳ ゴシック" panose="020B0609070205080204" pitchFamily="49" charset="-128"/>
            </a:endParaRPr>
          </a:p>
          <a:p>
            <a:pPr algn="ctr"/>
            <a:r>
              <a:rPr lang="en-US" altLang="ja-JP" sz="4000" b="1" dirty="0">
                <a:latin typeface="ＭＳ ゴシック" panose="020B0609070205080204" pitchFamily="49" charset="-128"/>
                <a:ea typeface="ＭＳ ゴシック" panose="020B0609070205080204" pitchFamily="49" charset="-128"/>
              </a:rPr>
              <a:t>to</a:t>
            </a:r>
            <a:r>
              <a:rPr lang="ja-JP" altLang="en-US" sz="4000" b="1" dirty="0">
                <a:latin typeface="ＭＳ ゴシック" panose="020B0609070205080204" pitchFamily="49" charset="-128"/>
                <a:ea typeface="ＭＳ ゴシック" panose="020B0609070205080204" pitchFamily="49" charset="-128"/>
              </a:rPr>
              <a:t>不定詞、</a:t>
            </a:r>
            <a:r>
              <a:rPr lang="en-US" altLang="ja-JP" sz="4000" b="1" dirty="0">
                <a:latin typeface="ＭＳ ゴシック" panose="020B0609070205080204" pitchFamily="49" charset="-128"/>
                <a:ea typeface="ＭＳ ゴシック" panose="020B0609070205080204" pitchFamily="49" charset="-128"/>
              </a:rPr>
              <a:t>that</a:t>
            </a:r>
            <a:r>
              <a:rPr lang="ja-JP" altLang="en-US" sz="4000" b="1" dirty="0">
                <a:latin typeface="ＭＳ ゴシック" panose="020B0609070205080204" pitchFamily="49" charset="-128"/>
                <a:ea typeface="ＭＳ ゴシック" panose="020B0609070205080204" pitchFamily="49" charset="-128"/>
              </a:rPr>
              <a:t>節、</a:t>
            </a:r>
            <a:r>
              <a:rPr lang="en-US" altLang="ja-JP" sz="4000" b="1" dirty="0" err="1">
                <a:latin typeface="ＭＳ ゴシック" panose="020B0609070205080204" pitchFamily="49" charset="-128"/>
                <a:ea typeface="ＭＳ ゴシック" panose="020B0609070205080204" pitchFamily="49" charset="-128"/>
              </a:rPr>
              <a:t>wh</a:t>
            </a:r>
            <a:r>
              <a:rPr lang="en-US" altLang="ja-JP" sz="4000" b="1" dirty="0">
                <a:latin typeface="ＭＳ ゴシック" panose="020B0609070205080204" pitchFamily="49" charset="-128"/>
                <a:ea typeface="ＭＳ ゴシック" panose="020B0609070205080204" pitchFamily="49" charset="-128"/>
              </a:rPr>
              <a:t>-</a:t>
            </a:r>
            <a:r>
              <a:rPr lang="ja-JP" altLang="en-US" sz="4000" b="1" dirty="0">
                <a:latin typeface="ＭＳ ゴシック" panose="020B0609070205080204" pitchFamily="49" charset="-128"/>
                <a:ea typeface="ＭＳ ゴシック" panose="020B0609070205080204" pitchFamily="49" charset="-128"/>
              </a:rPr>
              <a:t>節などを受ける</a:t>
            </a:r>
            <a:endParaRPr kumimoji="1" lang="ja-JP" altLang="en-US" sz="4000" b="1" dirty="0">
              <a:latin typeface="ＭＳ ゴシック" panose="020B0609070205080204" pitchFamily="49" charset="-128"/>
              <a:ea typeface="ＭＳ ゴシック" panose="020B0609070205080204" pitchFamily="49" charset="-128"/>
            </a:endParaRP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4" y="3021154"/>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That he should think so is quite natural.</a:t>
            </a:r>
          </a:p>
        </p:txBody>
      </p:sp>
    </p:spTree>
    <p:extLst>
      <p:ext uri="{BB962C8B-B14F-4D97-AF65-F5344CB8AC3E}">
        <p14:creationId xmlns:p14="http://schemas.microsoft.com/office/powerpoint/2010/main" val="520864418"/>
      </p:ext>
    </p:extLst>
  </p:cSld>
  <p:clrMapOvr>
    <a:masterClrMapping/>
  </p:clrMapOvr>
  <p:extLst mod="1"/>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61113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323439"/>
          </a:xfrm>
          <a:prstGeom prst="rect">
            <a:avLst/>
          </a:prstGeom>
          <a:noFill/>
          <a:ln w="25400">
            <a:solidFill>
              <a:srgbClr val="00B050"/>
            </a:solidFill>
          </a:ln>
        </p:spPr>
        <p:txBody>
          <a:bodyPr wrap="square" rtlCol="0">
            <a:spAutoFit/>
          </a:bodyPr>
          <a:lstStyle/>
          <a:p>
            <a:pPr algn="ctr"/>
            <a:r>
              <a:rPr lang="ja-JP" altLang="en-US" sz="4000" b="1" dirty="0">
                <a:latin typeface="ＭＳ ゴシック" panose="020B0609070205080204" pitchFamily="49" charset="-128"/>
                <a:ea typeface="ＭＳ ゴシック" panose="020B0609070205080204" pitchFamily="49" charset="-128"/>
              </a:rPr>
              <a:t>１５</a:t>
            </a:r>
            <a:r>
              <a:rPr kumimoji="1" lang="ja-JP" altLang="en-US" sz="4000" b="1" dirty="0">
                <a:latin typeface="ＭＳ ゴシック" panose="020B0609070205080204" pitchFamily="49" charset="-128"/>
                <a:ea typeface="ＭＳ ゴシック" panose="020B0609070205080204" pitchFamily="49" charset="-128"/>
              </a:rPr>
              <a:t>．</a:t>
            </a:r>
            <a:r>
              <a:rPr kumimoji="1" lang="en-US" altLang="ja-JP" sz="4000" b="1" dirty="0">
                <a:latin typeface="ＭＳ ゴシック" panose="020B0609070205080204" pitchFamily="49" charset="-128"/>
                <a:ea typeface="ＭＳ ゴシック" panose="020B0609070205080204" pitchFamily="49" charset="-128"/>
              </a:rPr>
              <a:t>It</a:t>
            </a:r>
            <a:r>
              <a:rPr kumimoji="1" lang="ja-JP" altLang="en-US" sz="4000" b="1" dirty="0">
                <a:latin typeface="ＭＳ ゴシック" panose="020B0609070205080204" pitchFamily="49" charset="-128"/>
                <a:ea typeface="ＭＳ ゴシック" panose="020B0609070205080204" pitchFamily="49" charset="-128"/>
              </a:rPr>
              <a:t>～</a:t>
            </a:r>
            <a:r>
              <a:rPr kumimoji="1" lang="en-US" altLang="ja-JP" sz="4000" b="1" dirty="0">
                <a:latin typeface="ＭＳ ゴシック" panose="020B0609070205080204" pitchFamily="49" charset="-128"/>
                <a:ea typeface="ＭＳ ゴシック" panose="020B0609070205080204" pitchFamily="49" charset="-128"/>
              </a:rPr>
              <a:t>that</a:t>
            </a:r>
            <a:r>
              <a:rPr kumimoji="1" lang="ja-JP" altLang="en-US" sz="4000" b="1" dirty="0">
                <a:latin typeface="ＭＳ ゴシック" panose="020B0609070205080204" pitchFamily="49" charset="-128"/>
                <a:ea typeface="ＭＳ ゴシック" panose="020B0609070205080204" pitchFamily="49" charset="-128"/>
              </a:rPr>
              <a:t>･･･の強調構文は、</a:t>
            </a:r>
            <a:r>
              <a:rPr kumimoji="1" lang="en-US" altLang="ja-JP" sz="4000" b="1" dirty="0">
                <a:latin typeface="ＭＳ ゴシック" panose="020B0609070205080204" pitchFamily="49" charset="-128"/>
                <a:ea typeface="ＭＳ ゴシック" panose="020B0609070205080204" pitchFamily="49" charset="-128"/>
              </a:rPr>
              <a:t>It</a:t>
            </a:r>
            <a:r>
              <a:rPr kumimoji="1" lang="ja-JP" altLang="en-US" sz="4000" b="1" dirty="0">
                <a:latin typeface="ＭＳ ゴシック" panose="020B0609070205080204" pitchFamily="49" charset="-128"/>
                <a:ea typeface="ＭＳ ゴシック" panose="020B0609070205080204" pitchFamily="49" charset="-128"/>
              </a:rPr>
              <a:t>と</a:t>
            </a:r>
            <a:r>
              <a:rPr kumimoji="1" lang="en-US" altLang="ja-JP" sz="4000" b="1" dirty="0">
                <a:latin typeface="ＭＳ ゴシック" panose="020B0609070205080204" pitchFamily="49" charset="-128"/>
                <a:ea typeface="ＭＳ ゴシック" panose="020B0609070205080204" pitchFamily="49" charset="-128"/>
              </a:rPr>
              <a:t>that</a:t>
            </a:r>
            <a:r>
              <a:rPr kumimoji="1" lang="ja-JP" altLang="en-US" sz="4000" b="1" dirty="0">
                <a:latin typeface="ＭＳ ゴシック" panose="020B0609070205080204" pitchFamily="49" charset="-128"/>
                <a:ea typeface="ＭＳ ゴシック" panose="020B0609070205080204" pitchFamily="49" charset="-128"/>
              </a:rPr>
              <a:t>に</a:t>
            </a:r>
            <a:endParaRPr kumimoji="1" lang="en-US" altLang="ja-JP" sz="4000" b="1" dirty="0">
              <a:latin typeface="ＭＳ ゴシック" panose="020B0609070205080204" pitchFamily="49" charset="-128"/>
              <a:ea typeface="ＭＳ ゴシック" panose="020B0609070205080204" pitchFamily="49" charset="-128"/>
            </a:endParaRPr>
          </a:p>
          <a:p>
            <a:pPr algn="ctr"/>
            <a:r>
              <a:rPr kumimoji="1" lang="ja-JP" altLang="en-US" sz="4000" b="1" dirty="0">
                <a:latin typeface="ＭＳ ゴシック" panose="020B0609070205080204" pitchFamily="49" charset="-128"/>
                <a:ea typeface="ＭＳ ゴシック" panose="020B0609070205080204" pitchFamily="49" charset="-128"/>
              </a:rPr>
              <a:t>挟まれた部分を元に戻して意味を取る</a:t>
            </a: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4" y="3021154"/>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It was his notebook that was stolen.</a:t>
            </a:r>
          </a:p>
        </p:txBody>
      </p:sp>
    </p:spTree>
    <p:extLst>
      <p:ext uri="{BB962C8B-B14F-4D97-AF65-F5344CB8AC3E}">
        <p14:creationId xmlns:p14="http://schemas.microsoft.com/office/powerpoint/2010/main" val="2011946044"/>
      </p:ext>
    </p:extLst>
  </p:cSld>
  <p:clrMapOvr>
    <a:masterClrMapping/>
  </p:clrMapOvr>
  <p:extLst mod="1"/>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61113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323439"/>
          </a:xfrm>
          <a:prstGeom prst="rect">
            <a:avLst/>
          </a:prstGeom>
          <a:noFill/>
          <a:ln w="25400">
            <a:solidFill>
              <a:srgbClr val="00B050"/>
            </a:solidFill>
          </a:ln>
        </p:spPr>
        <p:txBody>
          <a:bodyPr wrap="square" rtlCol="0">
            <a:spAutoFit/>
          </a:bodyPr>
          <a:lstStyle/>
          <a:p>
            <a:pPr algn="ctr"/>
            <a:r>
              <a:rPr lang="ja-JP" altLang="en-US" sz="4000" b="1" dirty="0">
                <a:latin typeface="ＭＳ ゴシック" panose="020B0609070205080204" pitchFamily="49" charset="-128"/>
                <a:ea typeface="ＭＳ ゴシック" panose="020B0609070205080204" pitchFamily="49" charset="-128"/>
              </a:rPr>
              <a:t>１６</a:t>
            </a:r>
            <a:r>
              <a:rPr kumimoji="1" lang="ja-JP" altLang="en-US" sz="4000" b="1" dirty="0">
                <a:latin typeface="ＭＳ ゴシック" panose="020B0609070205080204" pitchFamily="49" charset="-128"/>
                <a:ea typeface="ＭＳ ゴシック" panose="020B0609070205080204" pitchFamily="49" charset="-128"/>
              </a:rPr>
              <a:t>．倒置は、存在と否定の表現で</a:t>
            </a:r>
            <a:endParaRPr kumimoji="1" lang="en-US" altLang="ja-JP" sz="4000" b="1" dirty="0">
              <a:latin typeface="ＭＳ ゴシック" panose="020B0609070205080204" pitchFamily="49" charset="-128"/>
              <a:ea typeface="ＭＳ ゴシック" panose="020B0609070205080204" pitchFamily="49" charset="-128"/>
            </a:endParaRPr>
          </a:p>
          <a:p>
            <a:pPr algn="ctr"/>
            <a:r>
              <a:rPr kumimoji="1" lang="ja-JP" altLang="en-US" sz="4000" b="1" dirty="0">
                <a:latin typeface="ＭＳ ゴシック" panose="020B0609070205080204" pitchFamily="49" charset="-128"/>
                <a:ea typeface="ＭＳ ゴシック" panose="020B0609070205080204" pitchFamily="49" charset="-128"/>
              </a:rPr>
              <a:t>使用されることが多い</a:t>
            </a: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4" y="2651822"/>
            <a:ext cx="1169073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There exists a great difference between science and engineering.</a:t>
            </a:r>
          </a:p>
          <a:p>
            <a:pPr lvl="0"/>
            <a:endPar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endParaRPr>
          </a:p>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Never did I think of it.</a:t>
            </a:r>
          </a:p>
        </p:txBody>
      </p:sp>
    </p:spTree>
    <p:extLst>
      <p:ext uri="{BB962C8B-B14F-4D97-AF65-F5344CB8AC3E}">
        <p14:creationId xmlns:p14="http://schemas.microsoft.com/office/powerpoint/2010/main" val="2008462098"/>
      </p:ext>
    </p:extLst>
  </p:cSld>
  <p:clrMapOvr>
    <a:masterClrMapping/>
  </p:clrMapOvr>
  <p:extLst mod="1"/>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1" y="244047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938992"/>
          </a:xfrm>
          <a:prstGeom prst="rect">
            <a:avLst/>
          </a:prstGeom>
          <a:noFill/>
          <a:ln w="25400">
            <a:solidFill>
              <a:srgbClr val="00B050"/>
            </a:solidFill>
          </a:ln>
        </p:spPr>
        <p:txBody>
          <a:bodyPr wrap="square" rtlCol="0">
            <a:spAutoFit/>
          </a:bodyPr>
          <a:lstStyle/>
          <a:p>
            <a:pPr algn="ctr"/>
            <a:r>
              <a:rPr lang="ja-JP" altLang="en-US" sz="4000" b="1" dirty="0">
                <a:latin typeface="ＭＳ ゴシック" panose="020B0609070205080204" pitchFamily="49" charset="-128"/>
                <a:ea typeface="ＭＳ ゴシック" panose="020B0609070205080204" pitchFamily="49" charset="-128"/>
              </a:rPr>
              <a:t>１７</a:t>
            </a:r>
            <a:r>
              <a:rPr kumimoji="1" lang="ja-JP" altLang="en-US" sz="4000" b="1" dirty="0">
                <a:latin typeface="ＭＳ ゴシック" panose="020B0609070205080204" pitchFamily="49" charset="-128"/>
                <a:ea typeface="ＭＳ ゴシック" panose="020B0609070205080204" pitchFamily="49" charset="-128"/>
              </a:rPr>
              <a:t>．比較の構文では</a:t>
            </a:r>
            <a:r>
              <a:rPr kumimoji="1" lang="en-US" altLang="ja-JP" sz="4000" b="1" dirty="0">
                <a:latin typeface="ＭＳ ゴシック" panose="020B0609070205080204" pitchFamily="49" charset="-128"/>
                <a:ea typeface="ＭＳ ゴシック" panose="020B0609070205080204" pitchFamily="49" charset="-128"/>
              </a:rPr>
              <a:t>than</a:t>
            </a:r>
            <a:r>
              <a:rPr kumimoji="1" lang="ja-JP" altLang="en-US" sz="4000" b="1" dirty="0">
                <a:latin typeface="ＭＳ ゴシック" panose="020B0609070205080204" pitchFamily="49" charset="-128"/>
                <a:ea typeface="ＭＳ ゴシック" panose="020B0609070205080204" pitchFamily="49" charset="-128"/>
              </a:rPr>
              <a:t>の前と後ろで語の構成が同じになるように、足りない語句を補って考えると意味を取りやすい</a:t>
            </a: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2" y="3576855"/>
            <a:ext cx="1169073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He is more clever than wise.</a:t>
            </a:r>
          </a:p>
          <a:p>
            <a:pPr lvl="0"/>
            <a:endPar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endParaRPr>
          </a:p>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He is cleverer than I.</a:t>
            </a:r>
          </a:p>
        </p:txBody>
      </p:sp>
    </p:spTree>
    <p:extLst>
      <p:ext uri="{BB962C8B-B14F-4D97-AF65-F5344CB8AC3E}">
        <p14:creationId xmlns:p14="http://schemas.microsoft.com/office/powerpoint/2010/main" val="1856689725"/>
      </p:ext>
    </p:extLst>
  </p:cSld>
  <p:clrMapOvr>
    <a:masterClrMapping/>
  </p:clrMapOvr>
  <p:extLst mod="1"/>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1" y="244047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323439"/>
          </a:xfrm>
          <a:prstGeom prst="rect">
            <a:avLst/>
          </a:prstGeom>
          <a:noFill/>
          <a:ln w="25400">
            <a:solidFill>
              <a:srgbClr val="00B050"/>
            </a:solidFill>
          </a:ln>
        </p:spPr>
        <p:txBody>
          <a:bodyPr wrap="square" rtlCol="0">
            <a:spAutoFit/>
          </a:bodyPr>
          <a:lstStyle/>
          <a:p>
            <a:pPr algn="ctr"/>
            <a:r>
              <a:rPr lang="ja-JP" altLang="en-US" sz="4000" b="1" dirty="0">
                <a:latin typeface="ＭＳ ゴシック" panose="020B0609070205080204" pitchFamily="49" charset="-128"/>
                <a:ea typeface="ＭＳ ゴシック" panose="020B0609070205080204" pitchFamily="49" charset="-128"/>
              </a:rPr>
              <a:t>１８</a:t>
            </a:r>
            <a:r>
              <a:rPr kumimoji="1" lang="ja-JP" altLang="en-US" sz="4000" b="1" dirty="0">
                <a:latin typeface="ＭＳ ゴシック" panose="020B0609070205080204" pitchFamily="49" charset="-128"/>
                <a:ea typeface="ＭＳ ゴシック" panose="020B0609070205080204" pitchFamily="49" charset="-128"/>
              </a:rPr>
              <a:t>．等位接続詞の左右で意味や品詞が釣り合わないときは、省略されている語句を補って意味を取る</a:t>
            </a: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2" y="3946187"/>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Language is the commonest and easiest way of communication.</a:t>
            </a:r>
          </a:p>
        </p:txBody>
      </p:sp>
    </p:spTree>
    <p:extLst>
      <p:ext uri="{BB962C8B-B14F-4D97-AF65-F5344CB8AC3E}">
        <p14:creationId xmlns:p14="http://schemas.microsoft.com/office/powerpoint/2010/main" val="2946277259"/>
      </p:ext>
    </p:extLst>
  </p:cSld>
  <p:clrMapOvr>
    <a:masterClrMapping/>
  </p:clrMapOvr>
  <p:extLst mod="1"/>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1" y="244047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323439"/>
          </a:xfrm>
          <a:prstGeom prst="rect">
            <a:avLst/>
          </a:prstGeom>
          <a:noFill/>
          <a:ln w="25400">
            <a:solidFill>
              <a:srgbClr val="00B050"/>
            </a:solidFill>
          </a:ln>
        </p:spPr>
        <p:txBody>
          <a:bodyPr wrap="square" rtlCol="0">
            <a:spAutoFit/>
          </a:bodyPr>
          <a:lstStyle/>
          <a:p>
            <a:pPr algn="ctr"/>
            <a:r>
              <a:rPr lang="ja-JP" altLang="en-US" sz="4000" b="1" dirty="0">
                <a:latin typeface="ＭＳ ゴシック" panose="020B0609070205080204" pitchFamily="49" charset="-128"/>
                <a:ea typeface="ＭＳ ゴシック" panose="020B0609070205080204" pitchFamily="49" charset="-128"/>
              </a:rPr>
              <a:t>１９</a:t>
            </a:r>
            <a:r>
              <a:rPr kumimoji="1" lang="ja-JP" altLang="en-US" sz="4000" b="1" dirty="0">
                <a:latin typeface="ＭＳ ゴシック" panose="020B0609070205080204" pitchFamily="49" charset="-128"/>
                <a:ea typeface="ＭＳ ゴシック" panose="020B0609070205080204" pitchFamily="49" charset="-128"/>
              </a:rPr>
              <a:t>．分詞構文では、分詞の意味上の主語は</a:t>
            </a:r>
            <a:endParaRPr kumimoji="1" lang="en-US" altLang="ja-JP" sz="4000" b="1" dirty="0">
              <a:latin typeface="ＭＳ ゴシック" panose="020B0609070205080204" pitchFamily="49" charset="-128"/>
              <a:ea typeface="ＭＳ ゴシック" panose="020B0609070205080204" pitchFamily="49" charset="-128"/>
            </a:endParaRPr>
          </a:p>
          <a:p>
            <a:pPr algn="ctr"/>
            <a:r>
              <a:rPr kumimoji="1" lang="ja-JP" altLang="en-US" sz="4000" b="1" dirty="0">
                <a:latin typeface="ＭＳ ゴシック" panose="020B0609070205080204" pitchFamily="49" charset="-128"/>
                <a:ea typeface="ＭＳ ゴシック" panose="020B0609070205080204" pitchFamily="49" charset="-128"/>
              </a:rPr>
              <a:t>何かを考える</a:t>
            </a: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2" y="3576855"/>
            <a:ext cx="1169073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Sitting in a chair, I thought about the future.</a:t>
            </a:r>
          </a:p>
          <a:p>
            <a:pPr lvl="0"/>
            <a:endPar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endParaRPr>
          </a:p>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All things considered, he is best for this project.</a:t>
            </a:r>
          </a:p>
        </p:txBody>
      </p:sp>
    </p:spTree>
    <p:extLst>
      <p:ext uri="{BB962C8B-B14F-4D97-AF65-F5344CB8AC3E}">
        <p14:creationId xmlns:p14="http://schemas.microsoft.com/office/powerpoint/2010/main" val="3136890471"/>
      </p:ext>
    </p:extLst>
  </p:cSld>
  <p:clrMapOvr>
    <a:masterClrMapping/>
  </p:clrMapOvr>
  <p:extLst mod="1"/>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61113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次の文の主語はどれか。</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323439"/>
          </a:xfrm>
          <a:prstGeom prst="rect">
            <a:avLst/>
          </a:prstGeom>
          <a:noFill/>
          <a:ln w="25400">
            <a:solidFill>
              <a:srgbClr val="00B050"/>
            </a:solidFill>
          </a:ln>
        </p:spPr>
        <p:txBody>
          <a:bodyPr wrap="square" rtlCol="0">
            <a:spAutoFit/>
          </a:bodyPr>
          <a:lstStyle/>
          <a:p>
            <a:pPr algn="ctr"/>
            <a:r>
              <a:rPr kumimoji="1" lang="ja-JP" altLang="en-US" sz="4000" b="1" dirty="0">
                <a:latin typeface="ＭＳ ゴシック" panose="020B0609070205080204" pitchFamily="49" charset="-128"/>
                <a:ea typeface="ＭＳ ゴシック" panose="020B0609070205080204" pitchFamily="49" charset="-128"/>
              </a:rPr>
              <a:t>２．主語には名詞、または</a:t>
            </a:r>
            <a:endParaRPr kumimoji="1" lang="en-US" altLang="ja-JP" sz="4000" b="1" dirty="0">
              <a:latin typeface="ＭＳ ゴシック" panose="020B0609070205080204" pitchFamily="49" charset="-128"/>
              <a:ea typeface="ＭＳ ゴシック" panose="020B0609070205080204" pitchFamily="49" charset="-128"/>
            </a:endParaRPr>
          </a:p>
          <a:p>
            <a:pPr algn="ctr"/>
            <a:r>
              <a:rPr kumimoji="1" lang="ja-JP" altLang="en-US" sz="4000" b="1" dirty="0">
                <a:latin typeface="ＭＳ ゴシック" panose="020B0609070205080204" pitchFamily="49" charset="-128"/>
                <a:ea typeface="ＭＳ ゴシック" panose="020B0609070205080204" pitchFamily="49" charset="-128"/>
              </a:rPr>
              <a:t>名詞相当の語句や節がなる。</a:t>
            </a: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4" y="264985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To be free is important for me.</a:t>
            </a:r>
            <a:endParaRPr kumimoji="0" lang="ja-JP" altLang="ja-JP"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336990497"/>
      </p:ext>
    </p:extLst>
  </p:cSld>
  <p:clrMapOvr>
    <a:masterClrMapping/>
  </p:clrMapOvr>
  <p:extLst mod="1"/>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1" y="244047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938992"/>
          </a:xfrm>
          <a:prstGeom prst="rect">
            <a:avLst/>
          </a:prstGeom>
          <a:noFill/>
          <a:ln w="25400">
            <a:solidFill>
              <a:srgbClr val="00B050"/>
            </a:solidFill>
          </a:ln>
        </p:spPr>
        <p:txBody>
          <a:bodyPr wrap="square" rtlCol="0">
            <a:spAutoFit/>
          </a:bodyPr>
          <a:lstStyle/>
          <a:p>
            <a:pPr algn="ctr"/>
            <a:r>
              <a:rPr kumimoji="1" lang="ja-JP" altLang="en-US" sz="4000" b="1" dirty="0">
                <a:latin typeface="ＭＳ ゴシック" panose="020B0609070205080204" pitchFamily="49" charset="-128"/>
                <a:ea typeface="ＭＳ ゴシック" panose="020B0609070205080204" pitchFamily="49" charset="-128"/>
              </a:rPr>
              <a:t>２０．カンマによって生じた挿入は、</a:t>
            </a:r>
            <a:endParaRPr kumimoji="1" lang="en-US" altLang="ja-JP" sz="4000" b="1" dirty="0">
              <a:latin typeface="ＭＳ ゴシック" panose="020B0609070205080204" pitchFamily="49" charset="-128"/>
              <a:ea typeface="ＭＳ ゴシック" panose="020B0609070205080204" pitchFamily="49" charset="-128"/>
            </a:endParaRPr>
          </a:p>
          <a:p>
            <a:pPr algn="ctr"/>
            <a:r>
              <a:rPr kumimoji="1" lang="ja-JP" altLang="en-US" sz="4000" b="1" dirty="0">
                <a:latin typeface="ＭＳ ゴシック" panose="020B0609070205080204" pitchFamily="49" charset="-128"/>
                <a:ea typeface="ＭＳ ゴシック" panose="020B0609070205080204" pitchFamily="49" charset="-128"/>
              </a:rPr>
              <a:t>主節の</a:t>
            </a:r>
            <a:r>
              <a:rPr kumimoji="1" lang="en-US" altLang="ja-JP" sz="4000" b="1" dirty="0">
                <a:latin typeface="ＭＳ ゴシック" panose="020B0609070205080204" pitchFamily="49" charset="-128"/>
                <a:ea typeface="ＭＳ ゴシック" panose="020B0609070205080204" pitchFamily="49" charset="-128"/>
              </a:rPr>
              <a:t>SV</a:t>
            </a:r>
            <a:r>
              <a:rPr kumimoji="1" lang="ja-JP" altLang="en-US" sz="4000" b="1" dirty="0">
                <a:latin typeface="ＭＳ ゴシック" panose="020B0609070205080204" pitchFamily="49" charset="-128"/>
                <a:ea typeface="ＭＳ ゴシック" panose="020B0609070205080204" pitchFamily="49" charset="-128"/>
              </a:rPr>
              <a:t>の関係を見失わないように</a:t>
            </a:r>
            <a:endParaRPr kumimoji="1" lang="en-US" altLang="ja-JP" sz="4000" b="1" dirty="0">
              <a:latin typeface="ＭＳ ゴシック" panose="020B0609070205080204" pitchFamily="49" charset="-128"/>
              <a:ea typeface="ＭＳ ゴシック" panose="020B0609070205080204" pitchFamily="49" charset="-128"/>
            </a:endParaRPr>
          </a:p>
          <a:p>
            <a:pPr algn="ctr"/>
            <a:r>
              <a:rPr kumimoji="1" lang="ja-JP" altLang="en-US" sz="4000" b="1" dirty="0">
                <a:latin typeface="ＭＳ ゴシック" panose="020B0609070205080204" pitchFamily="49" charset="-128"/>
                <a:ea typeface="ＭＳ ゴシック" panose="020B0609070205080204" pitchFamily="49" charset="-128"/>
              </a:rPr>
              <a:t>挿入部分をいったん外して考える</a:t>
            </a: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2" y="3576855"/>
            <a:ext cx="1169073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The castle, as you see in the picture, was in disrepair.</a:t>
            </a:r>
          </a:p>
          <a:p>
            <a:pPr lvl="0"/>
            <a:endPar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endParaRPr>
          </a:p>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This, I think you can understand, shall be a fortune for us.</a:t>
            </a:r>
          </a:p>
        </p:txBody>
      </p:sp>
    </p:spTree>
    <p:extLst>
      <p:ext uri="{BB962C8B-B14F-4D97-AF65-F5344CB8AC3E}">
        <p14:creationId xmlns:p14="http://schemas.microsoft.com/office/powerpoint/2010/main" val="3297532430"/>
      </p:ext>
    </p:extLst>
  </p:cSld>
  <p:clrMapOvr>
    <a:masterClrMapping/>
  </p:clrMapOvr>
  <p:extLst mod="1"/>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61113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次の文の主語と動詞は何か。</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323439"/>
          </a:xfrm>
          <a:prstGeom prst="rect">
            <a:avLst/>
          </a:prstGeom>
          <a:noFill/>
          <a:ln w="25400">
            <a:solidFill>
              <a:srgbClr val="00B050"/>
            </a:solidFill>
          </a:ln>
        </p:spPr>
        <p:txBody>
          <a:bodyPr wrap="square" rtlCol="0">
            <a:spAutoFit/>
          </a:bodyPr>
          <a:lstStyle/>
          <a:p>
            <a:pPr algn="ctr"/>
            <a:r>
              <a:rPr kumimoji="1" lang="ja-JP" altLang="en-US" sz="4000" b="1" dirty="0">
                <a:latin typeface="ＭＳ ゴシック" panose="020B0609070205080204" pitchFamily="49" charset="-128"/>
                <a:ea typeface="ＭＳ ゴシック" panose="020B0609070205080204" pitchFamily="49" charset="-128"/>
              </a:rPr>
              <a:t>３．前置詞のついた名詞は</a:t>
            </a:r>
            <a:endParaRPr kumimoji="1" lang="en-US" altLang="ja-JP" sz="4000" b="1" dirty="0">
              <a:latin typeface="ＭＳ ゴシック" panose="020B0609070205080204" pitchFamily="49" charset="-128"/>
              <a:ea typeface="ＭＳ ゴシック" panose="020B0609070205080204" pitchFamily="49" charset="-128"/>
            </a:endParaRPr>
          </a:p>
          <a:p>
            <a:pPr algn="ctr"/>
            <a:r>
              <a:rPr kumimoji="1" lang="ja-JP" altLang="en-US" sz="4000" b="1" dirty="0">
                <a:latin typeface="ＭＳ ゴシック" panose="020B0609070205080204" pitchFamily="49" charset="-128"/>
                <a:ea typeface="ＭＳ ゴシック" panose="020B0609070205080204" pitchFamily="49" charset="-128"/>
              </a:rPr>
              <a:t>主語になれない。</a:t>
            </a: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4" y="264985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To talk with a lot of people is good for health.</a:t>
            </a:r>
            <a:endParaRPr kumimoji="0" lang="ja-JP" altLang="ja-JP"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968457321"/>
      </p:ext>
    </p:extLst>
  </p:cSld>
  <p:clrMapOvr>
    <a:masterClrMapping/>
  </p:clrMapOvr>
  <p:extLst mod="1"/>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61113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323439"/>
          </a:xfrm>
          <a:prstGeom prst="rect">
            <a:avLst/>
          </a:prstGeom>
          <a:noFill/>
          <a:ln w="25400">
            <a:solidFill>
              <a:srgbClr val="00B050"/>
            </a:solidFill>
          </a:ln>
        </p:spPr>
        <p:txBody>
          <a:bodyPr wrap="square" rtlCol="0">
            <a:spAutoFit/>
          </a:bodyPr>
          <a:lstStyle/>
          <a:p>
            <a:pPr algn="ctr"/>
            <a:r>
              <a:rPr kumimoji="1" lang="ja-JP" altLang="en-US" sz="4000" b="1" dirty="0">
                <a:latin typeface="ＭＳ ゴシック" panose="020B0609070205080204" pitchFamily="49" charset="-128"/>
                <a:ea typeface="ＭＳ ゴシック" panose="020B0609070205080204" pitchFamily="49" charset="-128"/>
              </a:rPr>
              <a:t>４．形容詞は名詞を修飾し、</a:t>
            </a:r>
            <a:endParaRPr kumimoji="1" lang="en-US" altLang="ja-JP" sz="4000" b="1" dirty="0">
              <a:latin typeface="ＭＳ ゴシック" panose="020B0609070205080204" pitchFamily="49" charset="-128"/>
              <a:ea typeface="ＭＳ ゴシック" panose="020B0609070205080204" pitchFamily="49" charset="-128"/>
            </a:endParaRPr>
          </a:p>
          <a:p>
            <a:pPr algn="ctr"/>
            <a:r>
              <a:rPr kumimoji="1" lang="ja-JP" altLang="en-US" sz="4000" b="1" dirty="0">
                <a:latin typeface="ＭＳ ゴシック" panose="020B0609070205080204" pitchFamily="49" charset="-128"/>
                <a:ea typeface="ＭＳ ゴシック" panose="020B0609070205080204" pitchFamily="49" charset="-128"/>
              </a:rPr>
              <a:t>副詞は動詞や形容詞を修飾する。</a:t>
            </a: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4" y="264985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He was looking for this very thing.</a:t>
            </a:r>
            <a:endParaRPr kumimoji="0" lang="ja-JP" altLang="ja-JP"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116832874"/>
      </p:ext>
    </p:extLst>
  </p:cSld>
  <p:clrMapOvr>
    <a:masterClrMapping/>
  </p:clrMapOvr>
  <p:extLst mod="1"/>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61113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次の文で</a:t>
            </a:r>
            <a:r>
              <a:rPr kumimoji="0" lang="en-US" altLang="ja-JP" sz="2400" dirty="0">
                <a:latin typeface="ＭＳ ゴシック" panose="020B0609070205080204" pitchFamily="49" charset="-128"/>
                <a:ea typeface="ＭＳ ゴシック" panose="020B0609070205080204" pitchFamily="49" charset="-128"/>
              </a:rPr>
              <a:t>break</a:t>
            </a:r>
            <a:r>
              <a:rPr kumimoji="0" lang="ja-JP" altLang="en-US" sz="2400" dirty="0">
                <a:latin typeface="ＭＳ ゴシック" panose="020B0609070205080204" pitchFamily="49" charset="-128"/>
                <a:ea typeface="ＭＳ ゴシック" panose="020B0609070205080204" pitchFamily="49" charset="-128"/>
              </a:rPr>
              <a:t>を適当な形に活用せよ。</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323439"/>
          </a:xfrm>
          <a:prstGeom prst="rect">
            <a:avLst/>
          </a:prstGeom>
          <a:noFill/>
          <a:ln w="25400">
            <a:solidFill>
              <a:srgbClr val="00B050"/>
            </a:solidFill>
          </a:ln>
        </p:spPr>
        <p:txBody>
          <a:bodyPr wrap="square" rtlCol="0">
            <a:spAutoFit/>
          </a:bodyPr>
          <a:lstStyle/>
          <a:p>
            <a:pPr algn="ctr"/>
            <a:r>
              <a:rPr kumimoji="1" lang="ja-JP" altLang="en-US" sz="4000" b="1" dirty="0">
                <a:latin typeface="ＭＳ ゴシック" panose="020B0609070205080204" pitchFamily="49" charset="-128"/>
                <a:ea typeface="ＭＳ ゴシック" panose="020B0609070205080204" pitchFamily="49" charset="-128"/>
              </a:rPr>
              <a:t>５．</a:t>
            </a:r>
            <a:r>
              <a:rPr lang="ja-JP" altLang="en-US" sz="4000" b="1" dirty="0">
                <a:latin typeface="ＭＳ ゴシック" panose="020B0609070205080204" pitchFamily="49" charset="-128"/>
                <a:ea typeface="ＭＳ ゴシック" panose="020B0609070205080204" pitchFamily="49" charset="-128"/>
              </a:rPr>
              <a:t>分詞が名詞を修飾する場合、名詞と分詞の間には主語、動詞の関係が隠れている。</a:t>
            </a:r>
            <a:endParaRPr kumimoji="1" lang="ja-JP" altLang="en-US" sz="4000" b="1" dirty="0">
              <a:latin typeface="ＭＳ ゴシック" panose="020B0609070205080204" pitchFamily="49" charset="-128"/>
              <a:ea typeface="ＭＳ ゴシック" panose="020B0609070205080204" pitchFamily="49" charset="-128"/>
            </a:endParaRP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4" y="264985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He repaired the (break) window of my house.</a:t>
            </a:r>
            <a:endParaRPr kumimoji="0" lang="ja-JP" altLang="ja-JP"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92614352"/>
      </p:ext>
    </p:extLst>
  </p:cSld>
  <p:clrMapOvr>
    <a:masterClrMapping/>
  </p:clrMapOvr>
  <p:extLst mod="1"/>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61113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次の文の２つの</a:t>
            </a:r>
            <a:r>
              <a:rPr kumimoji="0" lang="en-US" altLang="ja-JP" sz="2400" dirty="0">
                <a:latin typeface="ＭＳ ゴシック" panose="020B0609070205080204" pitchFamily="49" charset="-128"/>
                <a:ea typeface="ＭＳ ゴシック" panose="020B0609070205080204" pitchFamily="49" charset="-128"/>
              </a:rPr>
              <a:t>and</a:t>
            </a:r>
            <a:r>
              <a:rPr kumimoji="0" lang="ja-JP" altLang="en-US" sz="2400" dirty="0">
                <a:latin typeface="ＭＳ ゴシック" panose="020B0609070205080204" pitchFamily="49" charset="-128"/>
                <a:ea typeface="ＭＳ ゴシック" panose="020B0609070205080204" pitchFamily="49" charset="-128"/>
              </a:rPr>
              <a:t>は、それぞれ何と何を結びつけるか。</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323439"/>
          </a:xfrm>
          <a:prstGeom prst="rect">
            <a:avLst/>
          </a:prstGeom>
          <a:noFill/>
          <a:ln w="25400">
            <a:solidFill>
              <a:srgbClr val="00B050"/>
            </a:solidFill>
          </a:ln>
        </p:spPr>
        <p:txBody>
          <a:bodyPr wrap="square" rtlCol="0">
            <a:spAutoFit/>
          </a:bodyPr>
          <a:lstStyle/>
          <a:p>
            <a:pPr algn="ctr"/>
            <a:r>
              <a:rPr lang="ja-JP" altLang="en-US" sz="4000" b="1" dirty="0">
                <a:latin typeface="ＭＳ ゴシック" panose="020B0609070205080204" pitchFamily="49" charset="-128"/>
                <a:ea typeface="ＭＳ ゴシック" panose="020B0609070205080204" pitchFamily="49" charset="-128"/>
              </a:rPr>
              <a:t>６</a:t>
            </a:r>
            <a:r>
              <a:rPr kumimoji="1" lang="ja-JP" altLang="en-US" sz="4000" b="1" dirty="0">
                <a:latin typeface="ＭＳ ゴシック" panose="020B0609070205080204" pitchFamily="49" charset="-128"/>
                <a:ea typeface="ＭＳ ゴシック" panose="020B0609070205080204" pitchFamily="49" charset="-128"/>
              </a:rPr>
              <a:t>．等位接続詞の</a:t>
            </a:r>
            <a:r>
              <a:rPr kumimoji="1" lang="en-US" altLang="ja-JP" sz="4000" b="1" dirty="0">
                <a:latin typeface="ＭＳ ゴシック" panose="020B0609070205080204" pitchFamily="49" charset="-128"/>
                <a:ea typeface="ＭＳ ゴシック" panose="020B0609070205080204" pitchFamily="49" charset="-128"/>
              </a:rPr>
              <a:t>and</a:t>
            </a:r>
            <a:r>
              <a:rPr kumimoji="1" lang="ja-JP" altLang="en-US" sz="4000" b="1" dirty="0">
                <a:latin typeface="ＭＳ ゴシック" panose="020B0609070205080204" pitchFamily="49" charset="-128"/>
                <a:ea typeface="ＭＳ ゴシック" panose="020B0609070205080204" pitchFamily="49" charset="-128"/>
              </a:rPr>
              <a:t>と</a:t>
            </a:r>
            <a:r>
              <a:rPr kumimoji="1" lang="en-US" altLang="ja-JP" sz="4000" b="1" dirty="0">
                <a:latin typeface="ＭＳ ゴシック" panose="020B0609070205080204" pitchFamily="49" charset="-128"/>
                <a:ea typeface="ＭＳ ゴシック" panose="020B0609070205080204" pitchFamily="49" charset="-128"/>
              </a:rPr>
              <a:t>or</a:t>
            </a:r>
            <a:r>
              <a:rPr kumimoji="1" lang="ja-JP" altLang="en-US" sz="4000" b="1" dirty="0">
                <a:latin typeface="ＭＳ ゴシック" panose="020B0609070205080204" pitchFamily="49" charset="-128"/>
                <a:ea typeface="ＭＳ ゴシック" panose="020B0609070205080204" pitchFamily="49" charset="-128"/>
              </a:rPr>
              <a:t>は</a:t>
            </a:r>
            <a:endParaRPr kumimoji="1" lang="en-US" altLang="ja-JP" sz="4000" b="1" dirty="0">
              <a:latin typeface="ＭＳ ゴシック" panose="020B0609070205080204" pitchFamily="49" charset="-128"/>
              <a:ea typeface="ＭＳ ゴシック" panose="020B0609070205080204" pitchFamily="49" charset="-128"/>
            </a:endParaRPr>
          </a:p>
          <a:p>
            <a:pPr algn="ctr"/>
            <a:r>
              <a:rPr kumimoji="1" lang="ja-JP" altLang="en-US" sz="4000" b="1" dirty="0">
                <a:latin typeface="ＭＳ ゴシック" panose="020B0609070205080204" pitchFamily="49" charset="-128"/>
                <a:ea typeface="ＭＳ ゴシック" panose="020B0609070205080204" pitchFamily="49" charset="-128"/>
              </a:rPr>
              <a:t>文法的に同等のものを結びつける。</a:t>
            </a: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4" y="2649852"/>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I want to play baseball and tennis and to dance with the girls.</a:t>
            </a:r>
            <a:endParaRPr kumimoji="0" lang="ja-JP" altLang="ja-JP"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4061714563"/>
      </p:ext>
    </p:extLst>
  </p:cSld>
  <p:clrMapOvr>
    <a:masterClrMapping/>
  </p:clrMapOvr>
  <p:extLst mod="1"/>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61113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323439"/>
          </a:xfrm>
          <a:prstGeom prst="rect">
            <a:avLst/>
          </a:prstGeom>
          <a:noFill/>
          <a:ln w="25400">
            <a:solidFill>
              <a:srgbClr val="00B050"/>
            </a:solidFill>
          </a:ln>
        </p:spPr>
        <p:txBody>
          <a:bodyPr wrap="square" rtlCol="0">
            <a:spAutoFit/>
          </a:bodyPr>
          <a:lstStyle/>
          <a:p>
            <a:pPr algn="ctr"/>
            <a:r>
              <a:rPr kumimoji="1" lang="ja-JP" altLang="en-US" sz="4000" b="1" dirty="0">
                <a:latin typeface="ＭＳ ゴシック" panose="020B0609070205080204" pitchFamily="49" charset="-128"/>
                <a:ea typeface="ＭＳ ゴシック" panose="020B0609070205080204" pitchFamily="49" charset="-128"/>
              </a:rPr>
              <a:t>７．副詞的用法の不定詞は、</a:t>
            </a:r>
            <a:endParaRPr kumimoji="1" lang="en-US" altLang="ja-JP" sz="4000" b="1" dirty="0">
              <a:latin typeface="ＭＳ ゴシック" panose="020B0609070205080204" pitchFamily="49" charset="-128"/>
              <a:ea typeface="ＭＳ ゴシック" panose="020B0609070205080204" pitchFamily="49" charset="-128"/>
            </a:endParaRPr>
          </a:p>
          <a:p>
            <a:pPr algn="ctr"/>
            <a:r>
              <a:rPr kumimoji="1" lang="ja-JP" altLang="en-US" sz="4000" b="1" dirty="0">
                <a:latin typeface="ＭＳ ゴシック" panose="020B0609070205080204" pitchFamily="49" charset="-128"/>
                <a:ea typeface="ＭＳ ゴシック" panose="020B0609070205080204" pitchFamily="49" charset="-128"/>
              </a:rPr>
              <a:t>目的、結果、原因の用法ではそれぞれ意味が違う。</a:t>
            </a: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4" y="2282491"/>
            <a:ext cx="11690737"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She came here to see me.</a:t>
            </a:r>
          </a:p>
          <a:p>
            <a:pPr lvl="0"/>
            <a:endPar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endParaRPr>
          </a:p>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He went out, never to return.</a:t>
            </a:r>
          </a:p>
          <a:p>
            <a:pPr lvl="0"/>
            <a:endPar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endParaRPr>
          </a:p>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I was surprised to see him.</a:t>
            </a:r>
            <a:endParaRPr kumimoji="0" lang="ja-JP" altLang="ja-JP" sz="2400" b="0" i="0" u="none" strike="noStrike" cap="none" normalizeH="0" baseline="0" dirty="0">
              <a:ln>
                <a:noFill/>
              </a:ln>
              <a:solidFill>
                <a:schemeClr val="tx1"/>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2579285041"/>
      </p:ext>
    </p:extLst>
  </p:cSld>
  <p:clrMapOvr>
    <a:masterClrMapping/>
  </p:clrMapOvr>
  <p:extLst mod="1"/>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61113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707886"/>
          </a:xfrm>
          <a:prstGeom prst="rect">
            <a:avLst/>
          </a:prstGeom>
          <a:noFill/>
          <a:ln w="25400">
            <a:solidFill>
              <a:srgbClr val="00B050"/>
            </a:solidFill>
          </a:ln>
        </p:spPr>
        <p:txBody>
          <a:bodyPr wrap="square" rtlCol="0">
            <a:spAutoFit/>
          </a:bodyPr>
          <a:lstStyle/>
          <a:p>
            <a:pPr algn="ctr"/>
            <a:r>
              <a:rPr lang="ja-JP" altLang="en-US" sz="4000" b="1" dirty="0">
                <a:latin typeface="ＭＳ ゴシック" panose="020B0609070205080204" pitchFamily="49" charset="-128"/>
                <a:ea typeface="ＭＳ ゴシック" panose="020B0609070205080204" pitchFamily="49" charset="-128"/>
              </a:rPr>
              <a:t>８</a:t>
            </a:r>
            <a:r>
              <a:rPr kumimoji="1" lang="ja-JP" altLang="en-US" sz="4000" b="1" dirty="0">
                <a:latin typeface="ＭＳ ゴシック" panose="020B0609070205080204" pitchFamily="49" charset="-128"/>
                <a:ea typeface="ＭＳ ゴシック" panose="020B0609070205080204" pitchFamily="49" charset="-128"/>
              </a:rPr>
              <a:t>．</a:t>
            </a:r>
            <a:r>
              <a:rPr kumimoji="1" lang="en-US" altLang="ja-JP" sz="4000" b="1" dirty="0">
                <a:latin typeface="ＭＳ ゴシック" panose="020B0609070205080204" pitchFamily="49" charset="-128"/>
                <a:ea typeface="ＭＳ ゴシック" panose="020B0609070205080204" pitchFamily="49" charset="-128"/>
              </a:rPr>
              <a:t>SVOC</a:t>
            </a:r>
            <a:r>
              <a:rPr lang="ja-JP" altLang="en-US" sz="4000" b="1" dirty="0">
                <a:latin typeface="ＭＳ ゴシック" panose="020B0609070205080204" pitchFamily="49" charset="-128"/>
                <a:ea typeface="ＭＳ ゴシック" panose="020B0609070205080204" pitchFamily="49" charset="-128"/>
              </a:rPr>
              <a:t>では</a:t>
            </a:r>
            <a:r>
              <a:rPr lang="en-US" altLang="ja-JP" sz="4000" b="1" dirty="0">
                <a:latin typeface="ＭＳ ゴシック" panose="020B0609070205080204" pitchFamily="49" charset="-128"/>
                <a:ea typeface="ＭＳ ゴシック" panose="020B0609070205080204" pitchFamily="49" charset="-128"/>
              </a:rPr>
              <a:t>O=C</a:t>
            </a:r>
            <a:r>
              <a:rPr lang="ja-JP" altLang="en-US" sz="4000" b="1" dirty="0">
                <a:latin typeface="ＭＳ ゴシック" panose="020B0609070205080204" pitchFamily="49" charset="-128"/>
                <a:ea typeface="ＭＳ ゴシック" panose="020B0609070205080204" pitchFamily="49" charset="-128"/>
              </a:rPr>
              <a:t>の関係が成り立つ</a:t>
            </a:r>
            <a:endParaRPr kumimoji="1" lang="ja-JP" altLang="en-US" sz="4000" b="1" dirty="0">
              <a:latin typeface="ＭＳ ゴシック" panose="020B0609070205080204" pitchFamily="49" charset="-128"/>
              <a:ea typeface="ＭＳ ゴシック" panose="020B0609070205080204" pitchFamily="49" charset="-128"/>
            </a:endParaRP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4" y="2651822"/>
            <a:ext cx="1169073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I found the question very easy.</a:t>
            </a:r>
          </a:p>
          <a:p>
            <a:pPr lvl="0"/>
            <a:endPar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endParaRPr>
          </a:p>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He couldn’t make himself understood to the gentleman.</a:t>
            </a:r>
          </a:p>
        </p:txBody>
      </p:sp>
    </p:spTree>
    <p:extLst>
      <p:ext uri="{BB962C8B-B14F-4D97-AF65-F5344CB8AC3E}">
        <p14:creationId xmlns:p14="http://schemas.microsoft.com/office/powerpoint/2010/main" val="3717887489"/>
      </p:ext>
    </p:extLst>
  </p:cSld>
  <p:clrMapOvr>
    <a:masterClrMapping/>
  </p:clrMapOvr>
  <p:extLst mod="1"/>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a:extLst>
              <a:ext uri="{FF2B5EF4-FFF2-40B4-BE49-F238E27FC236}">
                <a16:creationId xmlns:a16="http://schemas.microsoft.com/office/drawing/2014/main" id="{2DF81603-B0B7-44B5-9F17-0F69882C747B}"/>
              </a:ext>
            </a:extLst>
          </p:cNvPr>
          <p:cNvSpPr>
            <a:spLocks noChangeArrowheads="1"/>
          </p:cNvSpPr>
          <p:nvPr/>
        </p:nvSpPr>
        <p:spPr bwMode="auto">
          <a:xfrm>
            <a:off x="145365" y="1611138"/>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ja-JP" altLang="en-US" sz="2400" dirty="0">
                <a:latin typeface="ＭＳ ゴシック" panose="020B0609070205080204" pitchFamily="49" charset="-128"/>
                <a:ea typeface="ＭＳ ゴシック" panose="020B0609070205080204" pitchFamily="49" charset="-128"/>
              </a:rPr>
              <a:t>次の文を訳せ。</a:t>
            </a:r>
            <a:endParaRPr kumimoji="0" lang="ja-JP" altLang="ja-JP" sz="2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5BA9239D-C0B6-4DD2-AB91-00FA5A76F714}"/>
              </a:ext>
            </a:extLst>
          </p:cNvPr>
          <p:cNvSpPr txBox="1"/>
          <p:nvPr/>
        </p:nvSpPr>
        <p:spPr>
          <a:xfrm>
            <a:off x="0" y="0"/>
            <a:ext cx="12192000" cy="1323439"/>
          </a:xfrm>
          <a:prstGeom prst="rect">
            <a:avLst/>
          </a:prstGeom>
          <a:noFill/>
          <a:ln w="25400">
            <a:solidFill>
              <a:srgbClr val="00B050"/>
            </a:solidFill>
          </a:ln>
        </p:spPr>
        <p:txBody>
          <a:bodyPr wrap="square" rtlCol="0">
            <a:spAutoFit/>
          </a:bodyPr>
          <a:lstStyle/>
          <a:p>
            <a:pPr algn="ctr"/>
            <a:r>
              <a:rPr lang="ja-JP" altLang="en-US" sz="4000" b="1" dirty="0">
                <a:latin typeface="ＭＳ ゴシック" panose="020B0609070205080204" pitchFamily="49" charset="-128"/>
                <a:ea typeface="ＭＳ ゴシック" panose="020B0609070205080204" pitchFamily="49" charset="-128"/>
              </a:rPr>
              <a:t>９</a:t>
            </a:r>
            <a:r>
              <a:rPr kumimoji="1" lang="ja-JP" altLang="en-US" sz="4000" b="1" dirty="0">
                <a:latin typeface="ＭＳ ゴシック" panose="020B0609070205080204" pitchFamily="49" charset="-128"/>
                <a:ea typeface="ＭＳ ゴシック" panose="020B0609070205080204" pitchFamily="49" charset="-128"/>
              </a:rPr>
              <a:t>．</a:t>
            </a:r>
            <a:r>
              <a:rPr lang="ja-JP" altLang="en-US" sz="4000" b="1" dirty="0">
                <a:latin typeface="ＭＳ ゴシック" panose="020B0609070205080204" pitchFamily="49" charset="-128"/>
                <a:ea typeface="ＭＳ ゴシック" panose="020B0609070205080204" pitchFamily="49" charset="-128"/>
              </a:rPr>
              <a:t>長い</a:t>
            </a:r>
            <a:r>
              <a:rPr kumimoji="1" lang="ja-JP" altLang="en-US" sz="4000" b="1" dirty="0">
                <a:latin typeface="ＭＳ ゴシック" panose="020B0609070205080204" pitchFamily="49" charset="-128"/>
                <a:ea typeface="ＭＳ ゴシック" panose="020B0609070205080204" pitchFamily="49" charset="-128"/>
              </a:rPr>
              <a:t>名詞句でできた名詞の構文は、</a:t>
            </a:r>
            <a:endParaRPr kumimoji="1" lang="en-US" altLang="ja-JP" sz="4000" b="1" dirty="0">
              <a:latin typeface="ＭＳ ゴシック" panose="020B0609070205080204" pitchFamily="49" charset="-128"/>
              <a:ea typeface="ＭＳ ゴシック" panose="020B0609070205080204" pitchFamily="49" charset="-128"/>
            </a:endParaRPr>
          </a:p>
          <a:p>
            <a:pPr algn="ctr"/>
            <a:r>
              <a:rPr kumimoji="1" lang="ja-JP" altLang="en-US" sz="4000" b="1" dirty="0">
                <a:latin typeface="ＭＳ ゴシック" panose="020B0609070205080204" pitchFamily="49" charset="-128"/>
                <a:ea typeface="ＭＳ ゴシック" panose="020B0609070205080204" pitchFamily="49" charset="-128"/>
              </a:rPr>
              <a:t>名詞句の中の主語と動詞の関係を読み取る。</a:t>
            </a:r>
          </a:p>
        </p:txBody>
      </p:sp>
      <p:sp>
        <p:nvSpPr>
          <p:cNvPr id="7" name="Rectangle 4">
            <a:extLst>
              <a:ext uri="{FF2B5EF4-FFF2-40B4-BE49-F238E27FC236}">
                <a16:creationId xmlns:a16="http://schemas.microsoft.com/office/drawing/2014/main" id="{C0E399E6-A2F2-492E-A9EE-9D7CCAB35B89}"/>
              </a:ext>
            </a:extLst>
          </p:cNvPr>
          <p:cNvSpPr>
            <a:spLocks noChangeArrowheads="1"/>
          </p:cNvSpPr>
          <p:nvPr/>
        </p:nvSpPr>
        <p:spPr bwMode="auto">
          <a:xfrm>
            <a:off x="145364" y="3021154"/>
            <a:ext cx="116907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ja-JP" sz="2400" dirty="0">
                <a:latin typeface="Times New Roman" panose="02020603050405020304" pitchFamily="18" charset="0"/>
                <a:ea typeface="ＭＳ ゴシック" panose="020B0609070205080204" pitchFamily="49" charset="-128"/>
                <a:cs typeface="Times New Roman" panose="02020603050405020304" pitchFamily="18" charset="0"/>
              </a:rPr>
              <a:t>Our determination of entering this market will change the situation.</a:t>
            </a:r>
          </a:p>
        </p:txBody>
      </p:sp>
    </p:spTree>
    <p:extLst>
      <p:ext uri="{BB962C8B-B14F-4D97-AF65-F5344CB8AC3E}">
        <p14:creationId xmlns:p14="http://schemas.microsoft.com/office/powerpoint/2010/main" val="3567692368"/>
      </p:ext>
    </p:extLst>
  </p:cSld>
  <p:clrMapOvr>
    <a:masterClrMapping/>
  </p:clrMapOvr>
  <p:extLst mod="1"/>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kumimoji="1" sz="4000"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8DE63E3B8EF354493C26BBB56A3061C" ma:contentTypeVersion="7" ma:contentTypeDescription="新しいドキュメントを作成します。" ma:contentTypeScope="" ma:versionID="26c10bcf3625aca3cf33713d1e02ada4">
  <xsd:schema xmlns:xsd="http://www.w3.org/2001/XMLSchema" xmlns:xs="http://www.w3.org/2001/XMLSchema" xmlns:p="http://schemas.microsoft.com/office/2006/metadata/properties" xmlns:ns2="ab63f372-a4a3-4213-ad55-71b499dd4cc8" targetNamespace="http://schemas.microsoft.com/office/2006/metadata/properties" ma:root="true" ma:fieldsID="a8780c59f90022df44271b4edef1d854" ns2:_="">
    <xsd:import namespace="ab63f372-a4a3-4213-ad55-71b499dd4cc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63f372-a4a3-4213-ad55-71b499dd4cc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08D9F9-A981-4131-A816-96AC3E2DD3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63f372-a4a3-4213-ad55-71b499dd4c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EDBB638-FFD6-471B-AA30-30EE7FA722E9}">
  <ds:schemaRefs>
    <ds:schemaRef ds:uri="http://schemas.microsoft.com/sharepoint/v3/contenttype/forms"/>
  </ds:schemaRefs>
</ds:datastoreItem>
</file>

<file path=customXml/itemProps3.xml><?xml version="1.0" encoding="utf-8"?>
<ds:datastoreItem xmlns:ds="http://schemas.openxmlformats.org/officeDocument/2006/customXml" ds:itemID="{55B656D4-2D2C-47FA-B6F9-8E067098DB1D}">
  <ds:schemaRefs>
    <ds:schemaRef ds:uri="http://schemas.microsoft.com/office/2006/metadata/properties"/>
    <ds:schemaRef ds:uri="http://purl.org/dc/terms/"/>
    <ds:schemaRef ds:uri="http://purl.org/dc/elements/1.1/"/>
    <ds:schemaRef ds:uri="ab63f372-a4a3-4213-ad55-71b499dd4cc8"/>
    <ds:schemaRef ds:uri="http://schemas.microsoft.com/office/2006/documentManagement/type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20560</TotalTime>
  <Words>2102</Words>
  <Application>Microsoft Office PowerPoint</Application>
  <PresentationFormat>ワイド画面</PresentationFormat>
  <Paragraphs>152</Paragraphs>
  <Slides>20</Slides>
  <Notes>20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20</vt:i4>
      </vt:variant>
    </vt:vector>
  </HeadingPairs>
  <TitlesOfParts>
    <vt:vector size="27" baseType="lpstr">
      <vt:lpstr>ＭＳ ゴシック</vt:lpstr>
      <vt:lpstr>新細明體</vt:lpstr>
      <vt:lpstr>游ゴシック</vt:lpstr>
      <vt:lpstr>游ゴシック Light</vt:lpstr>
      <vt:lpstr>Arial</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菊原 大輝</dc:creator>
  <cp:lastModifiedBy>中田 篤史</cp:lastModifiedBy>
  <cp:revision>594</cp:revision>
  <dcterms:created xsi:type="dcterms:W3CDTF">2022-02-02T05:53:39Z</dcterms:created>
  <dcterms:modified xsi:type="dcterms:W3CDTF">2022-10-11T07:10:19Z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0x01010078DE63E3B8EF354493C26BBB56A3061C</vt:lpwstr>
  </property>
</Properties>
</file>